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92_D07E5116.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394_13F7229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914" r:id="rId5"/>
    <p:sldId id="535" r:id="rId6"/>
    <p:sldId id="913" r:id="rId7"/>
    <p:sldId id="916" r:id="rId8"/>
    <p:sldId id="4360" r:id="rId9"/>
    <p:sldId id="2556" r:id="rId10"/>
    <p:sldId id="4373" r:id="rId11"/>
    <p:sldId id="4369" r:id="rId12"/>
    <p:sldId id="4370" r:id="rId13"/>
    <p:sldId id="4376" r:id="rId14"/>
    <p:sldId id="502" r:id="rId15"/>
    <p:sldId id="43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05F08F-39D0-471E-4CE0-FFC6261025A9}" name="LaToya Williams" initials="LW" userId="S::latoya.williams@cancer.org::29401fe0-153d-4713-85ea-ec53581f3e67" providerId="AD"/>
  <p188:author id="{59B769A2-982B-0055-4FC3-0776653AAA83}" name="Kim Bruna" initials="KB" userId="S::kim.bruna@cancer.org::da986568-082a-4584-9de3-0f32a1bf0068" providerId="AD"/>
  <p188:author id="{045688E7-2721-7BA7-8C4D-79468377712F}" name="Kim Bruna" initials="KB" userId="S::Kim.Bruna@cancer.org::da986568-082a-4584-9de3-0f32a1bf00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12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F0391-B685-42A6-A717-B5EF91A07DD0}" v="319" dt="2024-06-13T17:52:42.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58" autoAdjust="0"/>
  </p:normalViewPr>
  <p:slideViewPr>
    <p:cSldViewPr snapToGrid="0">
      <p:cViewPr varScale="1">
        <p:scale>
          <a:sx n="87" d="100"/>
          <a:sy n="87" d="100"/>
        </p:scale>
        <p:origin x="5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392_D07E5116.xml><?xml version="1.0" encoding="utf-8"?>
<p188:cmLst xmlns:a="http://schemas.openxmlformats.org/drawingml/2006/main" xmlns:r="http://schemas.openxmlformats.org/officeDocument/2006/relationships" xmlns:p188="http://schemas.microsoft.com/office/powerpoint/2018/8/main">
  <p188:cm id="{41D1ACFF-C573-4538-A2CD-3B45719F5D6A}" authorId="{045688E7-2721-7BA7-8C4D-79468377712F}" created="2024-06-14T13:53:25.928">
    <pc:sldMkLst xmlns:pc="http://schemas.microsoft.com/office/powerpoint/2013/main/command">
      <pc:docMk/>
      <pc:sldMk cId="3497939222" sldId="914"/>
    </pc:sldMkLst>
    <p188:txBody>
      <a:bodyPr/>
      <a:lstStyle/>
      <a:p>
        <a:r>
          <a:rPr lang="en-US"/>
          <a:t>Racquel: I put notes below the slides that would be suggested talking points/guide for your members. So look at those to make sure they make sense and what you want to add from an IAFF perspective.</a:t>
        </a:r>
      </a:p>
    </p188:txBody>
  </p188:cm>
</p188:cmLst>
</file>

<file path=ppt/comments/modernComment_394_13F72294.xml><?xml version="1.0" encoding="utf-8"?>
<p188:cmLst xmlns:a="http://schemas.openxmlformats.org/drawingml/2006/main" xmlns:r="http://schemas.openxmlformats.org/officeDocument/2006/relationships" xmlns:p188="http://schemas.microsoft.com/office/powerpoint/2018/8/main">
  <p188:cm id="{D5936E6C-48D5-42B3-8733-673E6BE12EE5}" authorId="{045688E7-2721-7BA7-8C4D-79468377712F}" created="2024-06-14T13:52:53.286">
    <pc:sldMkLst xmlns:pc="http://schemas.microsoft.com/office/powerpoint/2013/main/command">
      <pc:docMk/>
      <pc:sldMk cId="334963348" sldId="916"/>
    </pc:sldMkLst>
    <p188:txBody>
      <a:bodyPr/>
      <a:lstStyle/>
      <a:p>
        <a:r>
          <a:rPr lang="en-US"/>
          <a:t>I may have a better slide than that (looks just  a little different) but don't have yet so wanted to get this to you for your edits and then I can see if we want to swap this out or not.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E19E7-FED5-49D8-8BAB-CE31E2DA56E3}"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A5448CA0-88BA-4B64-BDB8-26B7DA3F0B35}">
      <dgm:prSet/>
      <dgm:spPr/>
      <dgm:t>
        <a:bodyPr/>
        <a:lstStyle/>
        <a:p>
          <a:r>
            <a:rPr lang="en-US" dirty="0">
              <a:latin typeface="Poppins"/>
              <a:cs typeface="Poppins"/>
            </a:rPr>
            <a:t>Know</a:t>
          </a:r>
        </a:p>
      </dgm:t>
    </dgm:pt>
    <dgm:pt modelId="{8B5F16B5-F830-462C-A5B5-B4995A216502}" type="parTrans" cxnId="{E646287A-F42F-43FB-A4EB-57F29981E898}">
      <dgm:prSet/>
      <dgm:spPr/>
      <dgm:t>
        <a:bodyPr/>
        <a:lstStyle/>
        <a:p>
          <a:endParaRPr lang="en-US">
            <a:latin typeface="Poppins" panose="00000500000000000000" pitchFamily="2" charset="0"/>
            <a:cs typeface="Poppins" panose="00000500000000000000" pitchFamily="2" charset="0"/>
          </a:endParaRPr>
        </a:p>
      </dgm:t>
    </dgm:pt>
    <dgm:pt modelId="{DC00C11B-357B-45F4-B963-C0C82D4785A5}" type="sibTrans" cxnId="{E646287A-F42F-43FB-A4EB-57F29981E898}">
      <dgm:prSet/>
      <dgm:spPr/>
      <dgm:t>
        <a:bodyPr/>
        <a:lstStyle/>
        <a:p>
          <a:endParaRPr lang="en-US">
            <a:latin typeface="Poppins" panose="00000500000000000000" pitchFamily="2" charset="0"/>
            <a:cs typeface="Poppins" panose="00000500000000000000" pitchFamily="2" charset="0"/>
          </a:endParaRPr>
        </a:p>
      </dgm:t>
    </dgm:pt>
    <dgm:pt modelId="{11FDE295-BBC9-424D-8A76-D1E4407F8BAC}">
      <dgm:prSet/>
      <dgm:spPr>
        <a:solidFill>
          <a:srgbClr val="002060"/>
        </a:solidFill>
      </dgm:spPr>
      <dgm:t>
        <a:bodyPr/>
        <a:lstStyle/>
        <a:p>
          <a:pPr rtl="0"/>
          <a:r>
            <a:rPr lang="en-US" dirty="0">
              <a:latin typeface="Poppins"/>
              <a:cs typeface="Poppins"/>
            </a:rPr>
            <a:t>Know more about the American Cancer Society as a trusted partner and resource hub for accurate information and support programs to help those on a cancer journey and to prevent cancer</a:t>
          </a:r>
        </a:p>
      </dgm:t>
    </dgm:pt>
    <dgm:pt modelId="{050B385E-1270-40CB-9378-E4E560407919}" type="parTrans" cxnId="{F9A3D9B4-95E5-4A84-89F9-515D5B43AF4D}">
      <dgm:prSet/>
      <dgm:spPr/>
      <dgm:t>
        <a:bodyPr/>
        <a:lstStyle/>
        <a:p>
          <a:endParaRPr lang="en-US">
            <a:latin typeface="Poppins" panose="00000500000000000000" pitchFamily="2" charset="0"/>
            <a:cs typeface="Poppins" panose="00000500000000000000" pitchFamily="2" charset="0"/>
          </a:endParaRPr>
        </a:p>
      </dgm:t>
    </dgm:pt>
    <dgm:pt modelId="{2D94BD2D-ACD5-4E7C-9615-127145F9F48B}" type="sibTrans" cxnId="{F9A3D9B4-95E5-4A84-89F9-515D5B43AF4D}">
      <dgm:prSet/>
      <dgm:spPr/>
      <dgm:t>
        <a:bodyPr/>
        <a:lstStyle/>
        <a:p>
          <a:endParaRPr lang="en-US">
            <a:latin typeface="Poppins" panose="00000500000000000000" pitchFamily="2" charset="0"/>
            <a:cs typeface="Poppins" panose="00000500000000000000" pitchFamily="2" charset="0"/>
          </a:endParaRPr>
        </a:p>
      </dgm:t>
    </dgm:pt>
    <dgm:pt modelId="{E0D2ED45-100A-45B4-AC4B-227930116973}">
      <dgm:prSet/>
      <dgm:spPr/>
      <dgm:t>
        <a:bodyPr/>
        <a:lstStyle/>
        <a:p>
          <a:r>
            <a:rPr lang="en-US" dirty="0">
              <a:latin typeface="Poppins"/>
              <a:cs typeface="Poppins"/>
            </a:rPr>
            <a:t>Understand</a:t>
          </a:r>
        </a:p>
      </dgm:t>
    </dgm:pt>
    <dgm:pt modelId="{E0DB7848-CA15-4F6B-97A8-89017EBD4324}" type="parTrans" cxnId="{FC766606-4AFC-4FB0-B9DB-F5F66471ED5C}">
      <dgm:prSet/>
      <dgm:spPr/>
      <dgm:t>
        <a:bodyPr/>
        <a:lstStyle/>
        <a:p>
          <a:endParaRPr lang="en-US">
            <a:latin typeface="Poppins" panose="00000500000000000000" pitchFamily="2" charset="0"/>
            <a:cs typeface="Poppins" panose="00000500000000000000" pitchFamily="2" charset="0"/>
          </a:endParaRPr>
        </a:p>
      </dgm:t>
    </dgm:pt>
    <dgm:pt modelId="{1F272B71-1622-4E69-9974-9DBA815B3464}" type="sibTrans" cxnId="{FC766606-4AFC-4FB0-B9DB-F5F66471ED5C}">
      <dgm:prSet/>
      <dgm:spPr/>
      <dgm:t>
        <a:bodyPr/>
        <a:lstStyle/>
        <a:p>
          <a:endParaRPr lang="en-US">
            <a:latin typeface="Poppins" panose="00000500000000000000" pitchFamily="2" charset="0"/>
            <a:cs typeface="Poppins" panose="00000500000000000000" pitchFamily="2" charset="0"/>
          </a:endParaRPr>
        </a:p>
      </dgm:t>
    </dgm:pt>
    <dgm:pt modelId="{2B9CBAB1-8928-436B-B332-111905A9B6B7}">
      <dgm:prSet/>
      <dgm:spPr>
        <a:solidFill>
          <a:srgbClr val="002060"/>
        </a:solidFill>
      </dgm:spPr>
      <dgm:t>
        <a:bodyPr/>
        <a:lstStyle/>
        <a:p>
          <a:pPr rtl="0"/>
          <a:r>
            <a:rPr lang="en-US" b="0" i="0" dirty="0">
              <a:latin typeface="Poppins"/>
              <a:cs typeface="Poppins"/>
            </a:rPr>
            <a:t>How the ACS &amp; IAFF partnership can support our members, their families and the community</a:t>
          </a:r>
          <a:endParaRPr lang="en-US" dirty="0">
            <a:latin typeface="Poppins"/>
            <a:cs typeface="Poppins"/>
          </a:endParaRPr>
        </a:p>
      </dgm:t>
    </dgm:pt>
    <dgm:pt modelId="{87150509-FD29-4CE0-9ABC-4784E87A07C2}" type="sibTrans" cxnId="{BC6F19EC-6AC4-4ED9-8EBE-F18D1BC5E94D}">
      <dgm:prSet/>
      <dgm:spPr/>
      <dgm:t>
        <a:bodyPr/>
        <a:lstStyle/>
        <a:p>
          <a:endParaRPr lang="en-US">
            <a:latin typeface="Poppins" panose="00000500000000000000" pitchFamily="2" charset="0"/>
            <a:cs typeface="Poppins" panose="00000500000000000000" pitchFamily="2" charset="0"/>
          </a:endParaRPr>
        </a:p>
      </dgm:t>
    </dgm:pt>
    <dgm:pt modelId="{6121DBF7-AED5-4642-8451-4C794A280E29}" type="parTrans" cxnId="{BC6F19EC-6AC4-4ED9-8EBE-F18D1BC5E94D}">
      <dgm:prSet/>
      <dgm:spPr/>
      <dgm:t>
        <a:bodyPr/>
        <a:lstStyle/>
        <a:p>
          <a:endParaRPr lang="en-US">
            <a:latin typeface="Poppins" panose="00000500000000000000" pitchFamily="2" charset="0"/>
            <a:cs typeface="Poppins" panose="00000500000000000000" pitchFamily="2" charset="0"/>
          </a:endParaRPr>
        </a:p>
      </dgm:t>
    </dgm:pt>
    <dgm:pt modelId="{5F7CD5ED-4674-46BE-9745-E1854AF2AC77}">
      <dgm:prSet/>
      <dgm:spPr/>
      <dgm:t>
        <a:bodyPr/>
        <a:lstStyle/>
        <a:p>
          <a:r>
            <a:rPr lang="en-US" dirty="0">
              <a:latin typeface="Poppins"/>
              <a:cs typeface="Poppins"/>
            </a:rPr>
            <a:t>Actions</a:t>
          </a:r>
        </a:p>
      </dgm:t>
    </dgm:pt>
    <dgm:pt modelId="{BAA3C617-64B5-437D-89CD-026B941E1AE8}" type="sibTrans" cxnId="{6BB2B62A-C744-4CF4-A956-CFE3C6192FEE}">
      <dgm:prSet/>
      <dgm:spPr/>
      <dgm:t>
        <a:bodyPr/>
        <a:lstStyle/>
        <a:p>
          <a:endParaRPr lang="en-US">
            <a:latin typeface="Poppins" panose="00000500000000000000" pitchFamily="2" charset="0"/>
            <a:cs typeface="Poppins" panose="00000500000000000000" pitchFamily="2" charset="0"/>
          </a:endParaRPr>
        </a:p>
      </dgm:t>
    </dgm:pt>
    <dgm:pt modelId="{36C57309-9540-46FE-9249-18F762FD7F04}" type="parTrans" cxnId="{6BB2B62A-C744-4CF4-A956-CFE3C6192FEE}">
      <dgm:prSet/>
      <dgm:spPr/>
      <dgm:t>
        <a:bodyPr/>
        <a:lstStyle/>
        <a:p>
          <a:endParaRPr lang="en-US">
            <a:latin typeface="Poppins" panose="00000500000000000000" pitchFamily="2" charset="0"/>
            <a:cs typeface="Poppins" panose="00000500000000000000" pitchFamily="2" charset="0"/>
          </a:endParaRPr>
        </a:p>
      </dgm:t>
    </dgm:pt>
    <dgm:pt modelId="{ACBAB257-7E0D-414B-B4E3-618600C9DE67}">
      <dgm:prSet/>
      <dgm:spPr>
        <a:solidFill>
          <a:srgbClr val="002060"/>
        </a:solidFill>
      </dgm:spPr>
      <dgm:t>
        <a:bodyPr/>
        <a:lstStyle/>
        <a:p>
          <a:pPr rtl="0"/>
          <a:r>
            <a:rPr lang="en-US" dirty="0">
              <a:latin typeface="Poppins"/>
              <a:cs typeface="Poppins"/>
            </a:rPr>
            <a:t>To encourage our members, family, friends and community to use these resources to prevent and detect cancer</a:t>
          </a:r>
        </a:p>
      </dgm:t>
    </dgm:pt>
    <dgm:pt modelId="{886F7EEC-CBFA-470F-95AE-5E503CF7D7B8}" type="sibTrans" cxnId="{D71067E2-A958-47DD-8F6B-97701E8EA1C9}">
      <dgm:prSet/>
      <dgm:spPr/>
      <dgm:t>
        <a:bodyPr/>
        <a:lstStyle/>
        <a:p>
          <a:endParaRPr lang="en-US">
            <a:latin typeface="Poppins" panose="00000500000000000000" pitchFamily="2" charset="0"/>
            <a:cs typeface="Poppins" panose="00000500000000000000" pitchFamily="2" charset="0"/>
          </a:endParaRPr>
        </a:p>
      </dgm:t>
    </dgm:pt>
    <dgm:pt modelId="{961A517F-3440-46B1-993C-568F13F910CB}" type="parTrans" cxnId="{D71067E2-A958-47DD-8F6B-97701E8EA1C9}">
      <dgm:prSet/>
      <dgm:spPr/>
      <dgm:t>
        <a:bodyPr/>
        <a:lstStyle/>
        <a:p>
          <a:endParaRPr lang="en-US">
            <a:latin typeface="Poppins" panose="00000500000000000000" pitchFamily="2" charset="0"/>
            <a:cs typeface="Poppins" panose="00000500000000000000" pitchFamily="2" charset="0"/>
          </a:endParaRPr>
        </a:p>
      </dgm:t>
    </dgm:pt>
    <dgm:pt modelId="{EF11127B-34E5-4F81-95D7-17005B6F53FC}" type="pres">
      <dgm:prSet presAssocID="{165E19E7-FED5-49D8-8BAB-CE31E2DA56E3}" presName="Name0" presStyleCnt="0">
        <dgm:presLayoutVars>
          <dgm:dir/>
          <dgm:animLvl val="lvl"/>
          <dgm:resizeHandles val="exact"/>
        </dgm:presLayoutVars>
      </dgm:prSet>
      <dgm:spPr/>
    </dgm:pt>
    <dgm:pt modelId="{055CE36F-618E-486D-AE95-80CBA1E4C1EA}" type="pres">
      <dgm:prSet presAssocID="{A5448CA0-88BA-4B64-BDB8-26B7DA3F0B35}" presName="linNode" presStyleCnt="0"/>
      <dgm:spPr/>
    </dgm:pt>
    <dgm:pt modelId="{C395BE65-5062-422F-90B5-C3443955E443}" type="pres">
      <dgm:prSet presAssocID="{A5448CA0-88BA-4B64-BDB8-26B7DA3F0B35}" presName="parentText" presStyleLbl="solidFgAcc1" presStyleIdx="0" presStyleCnt="3">
        <dgm:presLayoutVars>
          <dgm:chMax val="1"/>
          <dgm:bulletEnabled/>
        </dgm:presLayoutVars>
      </dgm:prSet>
      <dgm:spPr/>
    </dgm:pt>
    <dgm:pt modelId="{F171C077-B267-4D47-A870-DDB503D2978B}" type="pres">
      <dgm:prSet presAssocID="{A5448CA0-88BA-4B64-BDB8-26B7DA3F0B35}" presName="descendantText" presStyleLbl="alignNode1" presStyleIdx="0" presStyleCnt="3">
        <dgm:presLayoutVars>
          <dgm:bulletEnabled/>
        </dgm:presLayoutVars>
      </dgm:prSet>
      <dgm:spPr/>
    </dgm:pt>
    <dgm:pt modelId="{340F961A-E772-4BC4-AC28-5C9FDE413038}" type="pres">
      <dgm:prSet presAssocID="{DC00C11B-357B-45F4-B963-C0C82D4785A5}" presName="sp" presStyleCnt="0"/>
      <dgm:spPr/>
    </dgm:pt>
    <dgm:pt modelId="{023F2F37-514A-4598-A4D5-E1120892A218}" type="pres">
      <dgm:prSet presAssocID="{E0D2ED45-100A-45B4-AC4B-227930116973}" presName="linNode" presStyleCnt="0"/>
      <dgm:spPr/>
    </dgm:pt>
    <dgm:pt modelId="{E68726A6-87E5-44A6-80B8-3A699849135F}" type="pres">
      <dgm:prSet presAssocID="{E0D2ED45-100A-45B4-AC4B-227930116973}" presName="parentText" presStyleLbl="solidFgAcc1" presStyleIdx="1" presStyleCnt="3">
        <dgm:presLayoutVars>
          <dgm:chMax val="1"/>
          <dgm:bulletEnabled/>
        </dgm:presLayoutVars>
      </dgm:prSet>
      <dgm:spPr/>
    </dgm:pt>
    <dgm:pt modelId="{0909C153-72C9-4462-A1B5-6FCAE77FA5FF}" type="pres">
      <dgm:prSet presAssocID="{E0D2ED45-100A-45B4-AC4B-227930116973}" presName="descendantText" presStyleLbl="alignNode1" presStyleIdx="1" presStyleCnt="3">
        <dgm:presLayoutVars>
          <dgm:bulletEnabled/>
        </dgm:presLayoutVars>
      </dgm:prSet>
      <dgm:spPr/>
    </dgm:pt>
    <dgm:pt modelId="{BAA1F612-40BF-4F57-9B06-7A325678DC8C}" type="pres">
      <dgm:prSet presAssocID="{1F272B71-1622-4E69-9974-9DBA815B3464}" presName="sp" presStyleCnt="0"/>
      <dgm:spPr/>
    </dgm:pt>
    <dgm:pt modelId="{C15F2A33-5F94-4BF2-B733-5529D498778D}" type="pres">
      <dgm:prSet presAssocID="{5F7CD5ED-4674-46BE-9745-E1854AF2AC77}" presName="linNode" presStyleCnt="0"/>
      <dgm:spPr/>
    </dgm:pt>
    <dgm:pt modelId="{EC686028-54D1-4686-B603-28979F9D93C3}" type="pres">
      <dgm:prSet presAssocID="{5F7CD5ED-4674-46BE-9745-E1854AF2AC77}" presName="parentText" presStyleLbl="solidFgAcc1" presStyleIdx="2" presStyleCnt="3">
        <dgm:presLayoutVars>
          <dgm:chMax val="1"/>
          <dgm:bulletEnabled/>
        </dgm:presLayoutVars>
      </dgm:prSet>
      <dgm:spPr/>
    </dgm:pt>
    <dgm:pt modelId="{73A677C9-5C77-4F82-961C-75A7294D1444}" type="pres">
      <dgm:prSet presAssocID="{5F7CD5ED-4674-46BE-9745-E1854AF2AC77}" presName="descendantText" presStyleLbl="alignNode1" presStyleIdx="2" presStyleCnt="3">
        <dgm:presLayoutVars>
          <dgm:bulletEnabled/>
        </dgm:presLayoutVars>
      </dgm:prSet>
      <dgm:spPr/>
    </dgm:pt>
  </dgm:ptLst>
  <dgm:cxnLst>
    <dgm:cxn modelId="{FC766606-4AFC-4FB0-B9DB-F5F66471ED5C}" srcId="{165E19E7-FED5-49D8-8BAB-CE31E2DA56E3}" destId="{E0D2ED45-100A-45B4-AC4B-227930116973}" srcOrd="1" destOrd="0" parTransId="{E0DB7848-CA15-4F6B-97A8-89017EBD4324}" sibTransId="{1F272B71-1622-4E69-9974-9DBA815B3464}"/>
    <dgm:cxn modelId="{814F0014-FAE0-4B58-8CC3-89B19AF90CC4}" type="presOf" srcId="{2B9CBAB1-8928-436B-B332-111905A9B6B7}" destId="{0909C153-72C9-4462-A1B5-6FCAE77FA5FF}" srcOrd="0" destOrd="0" presId="urn:microsoft.com/office/officeart/2016/7/layout/VerticalHollowActionList"/>
    <dgm:cxn modelId="{6BB2B62A-C744-4CF4-A956-CFE3C6192FEE}" srcId="{165E19E7-FED5-49D8-8BAB-CE31E2DA56E3}" destId="{5F7CD5ED-4674-46BE-9745-E1854AF2AC77}" srcOrd="2" destOrd="0" parTransId="{36C57309-9540-46FE-9249-18F762FD7F04}" sibTransId="{BAA3C617-64B5-437D-89CD-026B941E1AE8}"/>
    <dgm:cxn modelId="{8ED03D31-99DF-4B2D-9B79-3E24A4152375}" type="presOf" srcId="{5F7CD5ED-4674-46BE-9745-E1854AF2AC77}" destId="{EC686028-54D1-4686-B603-28979F9D93C3}" srcOrd="0" destOrd="0" presId="urn:microsoft.com/office/officeart/2016/7/layout/VerticalHollowActionList"/>
    <dgm:cxn modelId="{42DA713A-92A4-4DBD-8F26-E53D9E263845}" type="presOf" srcId="{A5448CA0-88BA-4B64-BDB8-26B7DA3F0B35}" destId="{C395BE65-5062-422F-90B5-C3443955E443}" srcOrd="0" destOrd="0" presId="urn:microsoft.com/office/officeart/2016/7/layout/VerticalHollowActionList"/>
    <dgm:cxn modelId="{E646287A-F42F-43FB-A4EB-57F29981E898}" srcId="{165E19E7-FED5-49D8-8BAB-CE31E2DA56E3}" destId="{A5448CA0-88BA-4B64-BDB8-26B7DA3F0B35}" srcOrd="0" destOrd="0" parTransId="{8B5F16B5-F830-462C-A5B5-B4995A216502}" sibTransId="{DC00C11B-357B-45F4-B963-C0C82D4785A5}"/>
    <dgm:cxn modelId="{6305D5A0-C99C-4D2B-9B1B-F8B1FE1FFB28}" type="presOf" srcId="{ACBAB257-7E0D-414B-B4E3-618600C9DE67}" destId="{73A677C9-5C77-4F82-961C-75A7294D1444}" srcOrd="0" destOrd="0" presId="urn:microsoft.com/office/officeart/2016/7/layout/VerticalHollowActionList"/>
    <dgm:cxn modelId="{F9A3D9B4-95E5-4A84-89F9-515D5B43AF4D}" srcId="{A5448CA0-88BA-4B64-BDB8-26B7DA3F0B35}" destId="{11FDE295-BBC9-424D-8A76-D1E4407F8BAC}" srcOrd="0" destOrd="0" parTransId="{050B385E-1270-40CB-9378-E4E560407919}" sibTransId="{2D94BD2D-ACD5-4E7C-9615-127145F9F48B}"/>
    <dgm:cxn modelId="{0E259CC4-20DC-4F7E-B503-4A6AE568237A}" type="presOf" srcId="{E0D2ED45-100A-45B4-AC4B-227930116973}" destId="{E68726A6-87E5-44A6-80B8-3A699849135F}" srcOrd="0" destOrd="0" presId="urn:microsoft.com/office/officeart/2016/7/layout/VerticalHollowActionList"/>
    <dgm:cxn modelId="{D71067E2-A958-47DD-8F6B-97701E8EA1C9}" srcId="{5F7CD5ED-4674-46BE-9745-E1854AF2AC77}" destId="{ACBAB257-7E0D-414B-B4E3-618600C9DE67}" srcOrd="0" destOrd="0" parTransId="{961A517F-3440-46B1-993C-568F13F910CB}" sibTransId="{886F7EEC-CBFA-470F-95AE-5E503CF7D7B8}"/>
    <dgm:cxn modelId="{BC6F19EC-6AC4-4ED9-8EBE-F18D1BC5E94D}" srcId="{E0D2ED45-100A-45B4-AC4B-227930116973}" destId="{2B9CBAB1-8928-436B-B332-111905A9B6B7}" srcOrd="0" destOrd="0" parTransId="{6121DBF7-AED5-4642-8451-4C794A280E29}" sibTransId="{87150509-FD29-4CE0-9ABC-4784E87A07C2}"/>
    <dgm:cxn modelId="{4BC0DBF5-ADAC-4354-9056-13CCE3393895}" type="presOf" srcId="{11FDE295-BBC9-424D-8A76-D1E4407F8BAC}" destId="{F171C077-B267-4D47-A870-DDB503D2978B}" srcOrd="0" destOrd="0" presId="urn:microsoft.com/office/officeart/2016/7/layout/VerticalHollowActionList"/>
    <dgm:cxn modelId="{C2C3B7FA-2712-43CA-B863-F435B0AA7B6F}" type="presOf" srcId="{165E19E7-FED5-49D8-8BAB-CE31E2DA56E3}" destId="{EF11127B-34E5-4F81-95D7-17005B6F53FC}" srcOrd="0" destOrd="0" presId="urn:microsoft.com/office/officeart/2016/7/layout/VerticalHollowActionList"/>
    <dgm:cxn modelId="{330AA890-4454-4FC3-B28E-C29E829168AD}" type="presParOf" srcId="{EF11127B-34E5-4F81-95D7-17005B6F53FC}" destId="{055CE36F-618E-486D-AE95-80CBA1E4C1EA}" srcOrd="0" destOrd="0" presId="urn:microsoft.com/office/officeart/2016/7/layout/VerticalHollowActionList"/>
    <dgm:cxn modelId="{0935C813-C5AF-4AAB-B811-70583722D994}" type="presParOf" srcId="{055CE36F-618E-486D-AE95-80CBA1E4C1EA}" destId="{C395BE65-5062-422F-90B5-C3443955E443}" srcOrd="0" destOrd="0" presId="urn:microsoft.com/office/officeart/2016/7/layout/VerticalHollowActionList"/>
    <dgm:cxn modelId="{13E9A332-A6EC-47B0-A01B-80508EB7AF9B}" type="presParOf" srcId="{055CE36F-618E-486D-AE95-80CBA1E4C1EA}" destId="{F171C077-B267-4D47-A870-DDB503D2978B}" srcOrd="1" destOrd="0" presId="urn:microsoft.com/office/officeart/2016/7/layout/VerticalHollowActionList"/>
    <dgm:cxn modelId="{52B3741B-DC74-47A5-9DEB-7BDFDEF8F16D}" type="presParOf" srcId="{EF11127B-34E5-4F81-95D7-17005B6F53FC}" destId="{340F961A-E772-4BC4-AC28-5C9FDE413038}" srcOrd="1" destOrd="0" presId="urn:microsoft.com/office/officeart/2016/7/layout/VerticalHollowActionList"/>
    <dgm:cxn modelId="{8839CBA5-6C08-47AF-A67B-348A2580D8B1}" type="presParOf" srcId="{EF11127B-34E5-4F81-95D7-17005B6F53FC}" destId="{023F2F37-514A-4598-A4D5-E1120892A218}" srcOrd="2" destOrd="0" presId="urn:microsoft.com/office/officeart/2016/7/layout/VerticalHollowActionList"/>
    <dgm:cxn modelId="{675A33F1-7ABB-4D70-B43B-31FD69C14DA0}" type="presParOf" srcId="{023F2F37-514A-4598-A4D5-E1120892A218}" destId="{E68726A6-87E5-44A6-80B8-3A699849135F}" srcOrd="0" destOrd="0" presId="urn:microsoft.com/office/officeart/2016/7/layout/VerticalHollowActionList"/>
    <dgm:cxn modelId="{1AA7BC8B-6B3E-4865-83B8-6F7D4E385954}" type="presParOf" srcId="{023F2F37-514A-4598-A4D5-E1120892A218}" destId="{0909C153-72C9-4462-A1B5-6FCAE77FA5FF}" srcOrd="1" destOrd="0" presId="urn:microsoft.com/office/officeart/2016/7/layout/VerticalHollowActionList"/>
    <dgm:cxn modelId="{FB5CDEBD-658F-44B6-B0CE-DB7CB1332E8B}" type="presParOf" srcId="{EF11127B-34E5-4F81-95D7-17005B6F53FC}" destId="{BAA1F612-40BF-4F57-9B06-7A325678DC8C}" srcOrd="3" destOrd="0" presId="urn:microsoft.com/office/officeart/2016/7/layout/VerticalHollowActionList"/>
    <dgm:cxn modelId="{6CBC8ACD-10E1-495E-B661-872B4857D549}" type="presParOf" srcId="{EF11127B-34E5-4F81-95D7-17005B6F53FC}" destId="{C15F2A33-5F94-4BF2-B733-5529D498778D}" srcOrd="4" destOrd="0" presId="urn:microsoft.com/office/officeart/2016/7/layout/VerticalHollowActionList"/>
    <dgm:cxn modelId="{7278633C-4583-4F0C-B2B2-4DA93E5F7A5F}" type="presParOf" srcId="{C15F2A33-5F94-4BF2-B733-5529D498778D}" destId="{EC686028-54D1-4686-B603-28979F9D93C3}" srcOrd="0" destOrd="0" presId="urn:microsoft.com/office/officeart/2016/7/layout/VerticalHollowActionList"/>
    <dgm:cxn modelId="{FB25C38A-CB33-4F86-9E42-016B0E5783BB}" type="presParOf" srcId="{C15F2A33-5F94-4BF2-B733-5529D498778D}" destId="{73A677C9-5C77-4F82-961C-75A7294D1444}"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1C077-B267-4D47-A870-DDB503D2978B}">
      <dsp:nvSpPr>
        <dsp:cNvPr id="0" name=""/>
        <dsp:cNvSpPr/>
      </dsp:nvSpPr>
      <dsp:spPr>
        <a:xfrm>
          <a:off x="1932358" y="1275"/>
          <a:ext cx="7729434" cy="1307627"/>
        </a:xfrm>
        <a:prstGeom prst="rect">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2" tIns="332137" rIns="149972" bIns="332137"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Poppins"/>
              <a:cs typeface="Poppins"/>
            </a:rPr>
            <a:t>Know more about the American Cancer Society as a trusted partner and resource hub for accurate information and support programs to help those on a cancer journey and to prevent cancer</a:t>
          </a:r>
        </a:p>
      </dsp:txBody>
      <dsp:txXfrm>
        <a:off x="1932358" y="1275"/>
        <a:ext cx="7729434" cy="1307627"/>
      </dsp:txXfrm>
    </dsp:sp>
    <dsp:sp modelId="{C395BE65-5062-422F-90B5-C3443955E443}">
      <dsp:nvSpPr>
        <dsp:cNvPr id="0" name=""/>
        <dsp:cNvSpPr/>
      </dsp:nvSpPr>
      <dsp:spPr>
        <a:xfrm>
          <a:off x="0" y="1275"/>
          <a:ext cx="1932358" cy="130762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54" tIns="129164" rIns="102254" bIns="129164"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Poppins"/>
              <a:cs typeface="Poppins"/>
            </a:rPr>
            <a:t>Know</a:t>
          </a:r>
        </a:p>
      </dsp:txBody>
      <dsp:txXfrm>
        <a:off x="0" y="1275"/>
        <a:ext cx="1932358" cy="1307627"/>
      </dsp:txXfrm>
    </dsp:sp>
    <dsp:sp modelId="{0909C153-72C9-4462-A1B5-6FCAE77FA5FF}">
      <dsp:nvSpPr>
        <dsp:cNvPr id="0" name=""/>
        <dsp:cNvSpPr/>
      </dsp:nvSpPr>
      <dsp:spPr>
        <a:xfrm>
          <a:off x="1932358" y="1387360"/>
          <a:ext cx="7729434" cy="1307627"/>
        </a:xfrm>
        <a:prstGeom prst="rect">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2" tIns="332137" rIns="149972" bIns="332137" numCol="1" spcCol="1270" anchor="ctr" anchorCtr="0">
          <a:noAutofit/>
        </a:bodyPr>
        <a:lstStyle/>
        <a:p>
          <a:pPr marL="0" lvl="0" indent="0" algn="l" defTabSz="533400" rtl="0">
            <a:lnSpc>
              <a:spcPct val="90000"/>
            </a:lnSpc>
            <a:spcBef>
              <a:spcPct val="0"/>
            </a:spcBef>
            <a:spcAft>
              <a:spcPct val="35000"/>
            </a:spcAft>
            <a:buNone/>
          </a:pPr>
          <a:r>
            <a:rPr lang="en-US" sz="1200" b="0" i="0" kern="1200" dirty="0">
              <a:latin typeface="Poppins"/>
              <a:cs typeface="Poppins"/>
            </a:rPr>
            <a:t>How the ACS &amp; IAFF partnership can support our members, their families and the community</a:t>
          </a:r>
          <a:endParaRPr lang="en-US" sz="1200" kern="1200" dirty="0">
            <a:latin typeface="Poppins"/>
            <a:cs typeface="Poppins"/>
          </a:endParaRPr>
        </a:p>
      </dsp:txBody>
      <dsp:txXfrm>
        <a:off x="1932358" y="1387360"/>
        <a:ext cx="7729434" cy="1307627"/>
      </dsp:txXfrm>
    </dsp:sp>
    <dsp:sp modelId="{E68726A6-87E5-44A6-80B8-3A699849135F}">
      <dsp:nvSpPr>
        <dsp:cNvPr id="0" name=""/>
        <dsp:cNvSpPr/>
      </dsp:nvSpPr>
      <dsp:spPr>
        <a:xfrm>
          <a:off x="0" y="1387360"/>
          <a:ext cx="1932358" cy="130762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54" tIns="129164" rIns="102254" bIns="129164"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Poppins"/>
              <a:cs typeface="Poppins"/>
            </a:rPr>
            <a:t>Understand</a:t>
          </a:r>
        </a:p>
      </dsp:txBody>
      <dsp:txXfrm>
        <a:off x="0" y="1387360"/>
        <a:ext cx="1932358" cy="1307627"/>
      </dsp:txXfrm>
    </dsp:sp>
    <dsp:sp modelId="{73A677C9-5C77-4F82-961C-75A7294D1444}">
      <dsp:nvSpPr>
        <dsp:cNvPr id="0" name=""/>
        <dsp:cNvSpPr/>
      </dsp:nvSpPr>
      <dsp:spPr>
        <a:xfrm>
          <a:off x="1932358" y="2773445"/>
          <a:ext cx="7729434" cy="1307627"/>
        </a:xfrm>
        <a:prstGeom prst="rect">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72" tIns="332137" rIns="149972" bIns="332137"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Poppins"/>
              <a:cs typeface="Poppins"/>
            </a:rPr>
            <a:t>To encourage our members, family, friends and community to use these resources to prevent and detect cancer</a:t>
          </a:r>
        </a:p>
      </dsp:txBody>
      <dsp:txXfrm>
        <a:off x="1932358" y="2773445"/>
        <a:ext cx="7729434" cy="1307627"/>
      </dsp:txXfrm>
    </dsp:sp>
    <dsp:sp modelId="{EC686028-54D1-4686-B603-28979F9D93C3}">
      <dsp:nvSpPr>
        <dsp:cNvPr id="0" name=""/>
        <dsp:cNvSpPr/>
      </dsp:nvSpPr>
      <dsp:spPr>
        <a:xfrm>
          <a:off x="0" y="2773445"/>
          <a:ext cx="1932358" cy="130762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54" tIns="129164" rIns="102254" bIns="129164"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Poppins"/>
              <a:cs typeface="Poppins"/>
            </a:rPr>
            <a:t>Actions</a:t>
          </a:r>
        </a:p>
      </dsp:txBody>
      <dsp:txXfrm>
        <a:off x="0" y="2773445"/>
        <a:ext cx="1932358" cy="130762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DD271-53BB-4E2F-9C6C-EAD7697CD626}"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10453-AD49-4749-A549-4100F2285C15}" type="slidenum">
              <a:rPr lang="en-US" smtClean="0"/>
              <a:t>‹#›</a:t>
            </a:fld>
            <a:endParaRPr lang="en-US"/>
          </a:p>
        </p:txBody>
      </p:sp>
    </p:spTree>
    <p:extLst>
      <p:ext uri="{BB962C8B-B14F-4D97-AF65-F5344CB8AC3E}">
        <p14:creationId xmlns:p14="http://schemas.microsoft.com/office/powerpoint/2010/main" val="180439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10453-AD49-4749-A549-4100F2285C15}" type="slidenum">
              <a:rPr lang="en-US" smtClean="0"/>
              <a:t>1</a:t>
            </a:fld>
            <a:endParaRPr lang="en-US"/>
          </a:p>
        </p:txBody>
      </p:sp>
    </p:spTree>
    <p:extLst>
      <p:ext uri="{BB962C8B-B14F-4D97-AF65-F5344CB8AC3E}">
        <p14:creationId xmlns:p14="http://schemas.microsoft.com/office/powerpoint/2010/main" val="243357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10453-AD49-4749-A549-4100F2285C15}" type="slidenum">
              <a:rPr lang="en-US" smtClean="0"/>
              <a:t>10</a:t>
            </a:fld>
            <a:endParaRPr lang="en-US" dirty="0"/>
          </a:p>
        </p:txBody>
      </p:sp>
    </p:spTree>
    <p:extLst>
      <p:ext uri="{BB962C8B-B14F-4D97-AF65-F5344CB8AC3E}">
        <p14:creationId xmlns:p14="http://schemas.microsoft.com/office/powerpoint/2010/main" val="376512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10453-AD49-4749-A549-4100F2285C15}" type="slidenum">
              <a:rPr lang="en-US" smtClean="0"/>
              <a:t>11</a:t>
            </a:fld>
            <a:endParaRPr lang="en-US"/>
          </a:p>
        </p:txBody>
      </p:sp>
    </p:spTree>
    <p:extLst>
      <p:ext uri="{BB962C8B-B14F-4D97-AF65-F5344CB8AC3E}">
        <p14:creationId xmlns:p14="http://schemas.microsoft.com/office/powerpoint/2010/main" val="126240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8C9A-392B-B6A7-239B-B8A2649AE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81428-7EBC-928C-2E90-81F8FE31E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AF1F6-9264-1419-7734-13C1446E72C2}"/>
              </a:ext>
            </a:extLst>
          </p:cNvPr>
          <p:cNvSpPr>
            <a:spLocks noGrp="1"/>
          </p:cNvSpPr>
          <p:nvPr>
            <p:ph type="body" idx="1"/>
          </p:nvPr>
        </p:nvSpPr>
        <p:spPr/>
        <p:txBody>
          <a:bodyPr/>
          <a:lstStyle/>
          <a:p>
            <a:r>
              <a:rPr lang="en-US" dirty="0"/>
              <a:t>So I am going to end here and let get into a little Q&amp;A</a:t>
            </a:r>
          </a:p>
        </p:txBody>
      </p:sp>
      <p:sp>
        <p:nvSpPr>
          <p:cNvPr id="4" name="Slide Number Placeholder 3">
            <a:extLst>
              <a:ext uri="{FF2B5EF4-FFF2-40B4-BE49-F238E27FC236}">
                <a16:creationId xmlns:a16="http://schemas.microsoft.com/office/drawing/2014/main" id="{F77FCB91-814B-C531-844F-C8E783568705}"/>
              </a:ext>
            </a:extLst>
          </p:cNvPr>
          <p:cNvSpPr>
            <a:spLocks noGrp="1"/>
          </p:cNvSpPr>
          <p:nvPr>
            <p:ph type="sldNum" sz="quarter" idx="5"/>
          </p:nvPr>
        </p:nvSpPr>
        <p:spPr/>
        <p:txBody>
          <a:bodyPr/>
          <a:lstStyle/>
          <a:p>
            <a:fld id="{90710453-AD49-4749-A549-4100F2285C15}" type="slidenum">
              <a:rPr lang="en-US" smtClean="0"/>
              <a:t>12</a:t>
            </a:fld>
            <a:endParaRPr lang="en-US"/>
          </a:p>
        </p:txBody>
      </p:sp>
    </p:spTree>
    <p:extLst>
      <p:ext uri="{BB962C8B-B14F-4D97-AF65-F5344CB8AC3E}">
        <p14:creationId xmlns:p14="http://schemas.microsoft.com/office/powerpoint/2010/main" val="281096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with you the overall focus of the IAFF’s partnership with the American Cancer Society to ensure we are utilizing their services and make sure our members and their families are too.</a:t>
            </a:r>
          </a:p>
        </p:txBody>
      </p:sp>
      <p:sp>
        <p:nvSpPr>
          <p:cNvPr id="4" name="Slide Number Placeholder 3"/>
          <p:cNvSpPr>
            <a:spLocks noGrp="1"/>
          </p:cNvSpPr>
          <p:nvPr>
            <p:ph type="sldNum" sz="quarter" idx="5"/>
          </p:nvPr>
        </p:nvSpPr>
        <p:spPr/>
        <p:txBody>
          <a:bodyPr/>
          <a:lstStyle/>
          <a:p>
            <a:fld id="{276A1333-1313-4DC8-AE79-B6BCACB6E33A}" type="slidenum">
              <a:rPr lang="en-US" smtClean="0"/>
              <a:t>2</a:t>
            </a:fld>
            <a:endParaRPr lang="en-US"/>
          </a:p>
        </p:txBody>
      </p:sp>
    </p:spTree>
    <p:extLst>
      <p:ext uri="{BB962C8B-B14F-4D97-AF65-F5344CB8AC3E}">
        <p14:creationId xmlns:p14="http://schemas.microsoft.com/office/powerpoint/2010/main" val="181515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10453-AD49-4749-A549-4100F2285C15}" type="slidenum">
              <a:rPr lang="en-US" smtClean="0"/>
              <a:t>3</a:t>
            </a:fld>
            <a:endParaRPr lang="en-US"/>
          </a:p>
        </p:txBody>
      </p:sp>
    </p:spTree>
    <p:extLst>
      <p:ext uri="{BB962C8B-B14F-4D97-AF65-F5344CB8AC3E}">
        <p14:creationId xmlns:p14="http://schemas.microsoft.com/office/powerpoint/2010/main" val="326659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746F8"/>
                </a:solidFill>
                <a:latin typeface="Poppins" pitchFamily="2" charset="77"/>
                <a:cs typeface="Poppins" pitchFamily="2" charset="77"/>
              </a:rPr>
              <a:t>American Cancer Society is serving 55 million lives and counting. Throughout communities nationwide.</a:t>
            </a:r>
          </a:p>
          <a:p>
            <a:endParaRPr lang="en-US" b="1" dirty="0">
              <a:solidFill>
                <a:srgbClr val="2746F8"/>
              </a:solidFill>
              <a:latin typeface="Poppins" pitchFamily="2" charset="77"/>
              <a:cs typeface="Poppins" pitchFamily="2" charset="77"/>
            </a:endParaRPr>
          </a:p>
          <a:p>
            <a:r>
              <a:rPr lang="en-US" b="1" dirty="0">
                <a:solidFill>
                  <a:srgbClr val="2746F8"/>
                </a:solidFill>
                <a:latin typeface="Poppins" pitchFamily="2" charset="77"/>
                <a:cs typeface="Poppins" pitchFamily="2" charset="77"/>
              </a:rPr>
              <a:t>ACS Vision: </a:t>
            </a:r>
            <a:r>
              <a:rPr lang="en-US" dirty="0">
                <a:solidFill>
                  <a:srgbClr val="2746F8"/>
                </a:solidFill>
                <a:latin typeface="Poppins" pitchFamily="2" charset="77"/>
                <a:cs typeface="Poppins" pitchFamily="2" charset="77"/>
              </a:rPr>
              <a:t>End cancer as we know it, for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746F8"/>
                </a:solidFill>
                <a:latin typeface="Poppins" pitchFamily="2" charset="77"/>
                <a:cs typeface="Poppins" pitchFamily="2" charset="77"/>
              </a:rPr>
              <a:t>Mission: </a:t>
            </a:r>
            <a:r>
              <a:rPr lang="en-US" dirty="0">
                <a:solidFill>
                  <a:srgbClr val="2746F8"/>
                </a:solidFill>
                <a:latin typeface="Poppins" pitchFamily="2" charset="77"/>
                <a:cs typeface="Poppins" pitchFamily="2" charset="77"/>
              </a:rPr>
              <a:t>Improve the lives of people with cancer and their families through advocacy, research, and patient support, to ensure everyone has an opportunity to prevent, detect, treat, and survive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746F8"/>
              </a:solidFill>
              <a:latin typeface="Poppins" pitchFamily="2" charset="77"/>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746F8"/>
                </a:solidFill>
                <a:latin typeface="Poppins" panose="00000500000000000000" pitchFamily="2" charset="0"/>
                <a:ea typeface="Source Sans Pro" charset="0"/>
                <a:cs typeface="Poppins" panose="00000500000000000000" pitchFamily="2" charset="0"/>
              </a:rPr>
              <a:t>ACS is  the Trusted Leader in the Fight Against Cancer. 110 Years leading the fight against cancer. #1 trusted source for cancer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746F8"/>
                </a:solidFill>
                <a:latin typeface="Poppins" panose="00000500000000000000" pitchFamily="2" charset="0"/>
                <a:ea typeface="Source Sans Pro" charset="0"/>
                <a:cs typeface="Poppins" panose="00000500000000000000" pitchFamily="2" charset="0"/>
              </a:rPr>
              <a:t>As you can see on this slide ACS is attacking cancer from every angle by working across many groups (providers, researchers, policymakers) but people living with cancer is at the heart of all they do.  And they are making huge impacts across the spectrum of their work.</a:t>
            </a:r>
          </a:p>
          <a:p>
            <a:endParaRPr lang="en-US" dirty="0"/>
          </a:p>
        </p:txBody>
      </p:sp>
      <p:sp>
        <p:nvSpPr>
          <p:cNvPr id="4" name="Slide Number Placeholder 3"/>
          <p:cNvSpPr>
            <a:spLocks noGrp="1"/>
          </p:cNvSpPr>
          <p:nvPr>
            <p:ph type="sldNum" sz="quarter" idx="5"/>
          </p:nvPr>
        </p:nvSpPr>
        <p:spPr/>
        <p:txBody>
          <a:bodyPr/>
          <a:lstStyle/>
          <a:p>
            <a:fld id="{276A1333-1313-4DC8-AE79-B6BCACB6E33A}" type="slidenum">
              <a:rPr lang="en-US" smtClean="0"/>
              <a:t>4</a:t>
            </a:fld>
            <a:endParaRPr lang="en-US"/>
          </a:p>
        </p:txBody>
      </p:sp>
    </p:spTree>
    <p:extLst>
      <p:ext uri="{BB962C8B-B14F-4D97-AF65-F5344CB8AC3E}">
        <p14:creationId xmlns:p14="http://schemas.microsoft.com/office/powerpoint/2010/main" val="223796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indent="0" algn="l" defTabSz="914354" rtl="0" eaLnBrk="1" fontAlgn="auto" latinLnBrk="0" hangingPunct="1">
              <a:lnSpc>
                <a:spcPct val="100000"/>
              </a:lnSpc>
              <a:spcBef>
                <a:spcPts val="0"/>
              </a:spcBef>
              <a:spcAft>
                <a:spcPts val="0"/>
              </a:spcAft>
              <a:buClrTx/>
              <a:buSzTx/>
              <a:buFont typeface="Arial"/>
              <a:buNone/>
              <a:tabLst/>
              <a:defRPr/>
            </a:pPr>
            <a:r>
              <a:rPr lang="en-US" dirty="0"/>
              <a:t>The overarching theme of the partnership between IAFF and ACS is to support those on a cancer journey and to help prevent others from getting cancer</a:t>
            </a: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1EF9C003-B461-9245-81B9-BC237E81C1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297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ECF093-6191-7740-9B8A-867A600BF3E7}"/>
              </a:ext>
            </a:extLst>
          </p:cNvPr>
          <p:cNvSpPr>
            <a:spLocks noGrp="1"/>
          </p:cNvSpPr>
          <p:nvPr>
            <p:ph type="body" idx="1"/>
          </p:nvPr>
        </p:nvSpPr>
        <p:spPr/>
        <p:txBody>
          <a:bodyPr/>
          <a:lstStyle/>
          <a:p>
            <a:r>
              <a:rPr lang="en-US" sz="1200" dirty="0">
                <a:solidFill>
                  <a:srgbClr val="182F51"/>
                </a:solidFill>
                <a:latin typeface="Source Sans Pro" panose="020B0503030403020204" pitchFamily="34" charset="0"/>
                <a:ea typeface="Source Sans Pro" panose="020B0503030403020204" pitchFamily="34" charset="0"/>
              </a:rPr>
              <a:t>Together we can use our collective power to engage our community, drive awareness around cancer in the fire service, and raise funds to ensure fire fighters, EMT’s and their families are supported.  </a:t>
            </a:r>
          </a:p>
          <a:p>
            <a:r>
              <a:rPr lang="en-US" sz="1200" dirty="0">
                <a:solidFill>
                  <a:srgbClr val="182F51"/>
                </a:solidFill>
                <a:latin typeface="Source Sans Pro" panose="020B0503030403020204" pitchFamily="34" charset="0"/>
                <a:ea typeface="Source Sans Pro" panose="020B0503030403020204" pitchFamily="34" charset="0"/>
              </a:rPr>
              <a:t>A healthy lifestyle can prevent 40% of cancer cases and 50% of cancer deaths in the U.S.* </a:t>
            </a:r>
          </a:p>
        </p:txBody>
      </p:sp>
    </p:spTree>
    <p:extLst>
      <p:ext uri="{BB962C8B-B14F-4D97-AF65-F5344CB8AC3E}">
        <p14:creationId xmlns:p14="http://schemas.microsoft.com/office/powerpoint/2010/main" val="91670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ensure we all know of some</a:t>
            </a:r>
            <a:r>
              <a:rPr lang="en-US" baseline="0" dirty="0"/>
              <a:t> of the custom resources that the American Cancer Society and IAFF have worked together to provide to you and our Membership. Your help in continually spreading the word about the resources will help your brother and sisters increase their knowledge about resources available to them and their family, friends and community.</a:t>
            </a:r>
            <a:endParaRPr lang="en-US" dirty="0"/>
          </a:p>
          <a:p>
            <a:endParaRPr lang="en-US" dirty="0"/>
          </a:p>
        </p:txBody>
      </p:sp>
      <p:sp>
        <p:nvSpPr>
          <p:cNvPr id="4" name="Slide Number Placeholder 3"/>
          <p:cNvSpPr>
            <a:spLocks noGrp="1"/>
          </p:cNvSpPr>
          <p:nvPr>
            <p:ph type="sldNum" sz="quarter" idx="5"/>
          </p:nvPr>
        </p:nvSpPr>
        <p:spPr/>
        <p:txBody>
          <a:bodyPr/>
          <a:lstStyle/>
          <a:p>
            <a:fld id="{90710453-AD49-4749-A549-4100F2285C15}" type="slidenum">
              <a:rPr lang="en-US" smtClean="0"/>
              <a:t>7</a:t>
            </a:fld>
            <a:endParaRPr lang="en-US" dirty="0"/>
          </a:p>
        </p:txBody>
      </p:sp>
    </p:spTree>
    <p:extLst>
      <p:ext uri="{BB962C8B-B14F-4D97-AF65-F5344CB8AC3E}">
        <p14:creationId xmlns:p14="http://schemas.microsoft.com/office/powerpoint/2010/main" val="365123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68C9-D5EA-E2C6-4D4B-DF5A41124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6C843-577C-BE40-FC59-E5FD9CCDF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5AA2A-79AD-18DD-1AB5-6141821389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American Cancer Society has top-notch “homes away from home” for cancer patients and a caregiver free of charge at these places around the country. In addition to a private room, there is access to a kitchen, meeting areas and activities. If there is not a ACS Hope Lodge, ACS can work with IAFF members and others to find free to discounted rooms through a partnership with Extended Stay America. If there is a Hope Lodge in your community and you would like a tour, reach out to the IAFF HQ and they can connect you with the appropriate person at ACS to make that happen. Volunteers are also always needed to help cook meals, run errands, etc.</a:t>
            </a:r>
          </a:p>
          <a:p>
            <a:endParaRPr lang="en-US" dirty="0"/>
          </a:p>
        </p:txBody>
      </p:sp>
      <p:sp>
        <p:nvSpPr>
          <p:cNvPr id="4" name="Slide Number Placeholder 3">
            <a:extLst>
              <a:ext uri="{FF2B5EF4-FFF2-40B4-BE49-F238E27FC236}">
                <a16:creationId xmlns:a16="http://schemas.microsoft.com/office/drawing/2014/main" id="{3FC86F67-B354-12F3-CC98-53598D9CEC52}"/>
              </a:ext>
            </a:extLst>
          </p:cNvPr>
          <p:cNvSpPr>
            <a:spLocks noGrp="1"/>
          </p:cNvSpPr>
          <p:nvPr>
            <p:ph type="sldNum" sz="quarter" idx="5"/>
          </p:nvPr>
        </p:nvSpPr>
        <p:spPr/>
        <p:txBody>
          <a:bodyPr/>
          <a:lstStyle/>
          <a:p>
            <a:fld id="{90710453-AD49-4749-A549-4100F2285C15}" type="slidenum">
              <a:rPr lang="en-US" smtClean="0"/>
              <a:t>8</a:t>
            </a:fld>
            <a:endParaRPr lang="en-US"/>
          </a:p>
        </p:txBody>
      </p:sp>
    </p:spTree>
    <p:extLst>
      <p:ext uri="{BB962C8B-B14F-4D97-AF65-F5344CB8AC3E}">
        <p14:creationId xmlns:p14="http://schemas.microsoft.com/office/powerpoint/2010/main" val="359038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8D34C-7640-27D4-2D44-4C5518DB1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94949-535F-BF6D-348A-DCB836D40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F90F8-3F6A-0834-837F-E1A4463374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rides to cancer-related medical appointments is also available through ACS. </a:t>
            </a:r>
            <a:r>
              <a:rPr lang="en-US" b="0" i="0" dirty="0">
                <a:solidFill>
                  <a:srgbClr val="1A1A1A"/>
                </a:solidFill>
                <a:effectLst/>
                <a:latin typeface="Source Sans Pro" panose="020B0503030403020204" pitchFamily="34" charset="0"/>
              </a:rPr>
              <a:t>Not having a ride shouldn’t stand between you and lifesaving treatment, which is one of the largest barriers we hear as to why people do not receive their treatments. </a:t>
            </a:r>
            <a:r>
              <a:rPr lang="en-US" dirty="0"/>
              <a:t>Volunteer drivers are also needed in many communities so any assistance in helping volunteer or recruiting volunteers is also appreciated. </a:t>
            </a:r>
          </a:p>
          <a:p>
            <a:endParaRPr lang="en-US" dirty="0"/>
          </a:p>
        </p:txBody>
      </p:sp>
      <p:sp>
        <p:nvSpPr>
          <p:cNvPr id="4" name="Slide Number Placeholder 3">
            <a:extLst>
              <a:ext uri="{FF2B5EF4-FFF2-40B4-BE49-F238E27FC236}">
                <a16:creationId xmlns:a16="http://schemas.microsoft.com/office/drawing/2014/main" id="{2D0B9580-F89C-2ADE-E414-30C64D49BF6A}"/>
              </a:ext>
            </a:extLst>
          </p:cNvPr>
          <p:cNvSpPr>
            <a:spLocks noGrp="1"/>
          </p:cNvSpPr>
          <p:nvPr>
            <p:ph type="sldNum" sz="quarter" idx="5"/>
          </p:nvPr>
        </p:nvSpPr>
        <p:spPr/>
        <p:txBody>
          <a:bodyPr/>
          <a:lstStyle/>
          <a:p>
            <a:fld id="{90710453-AD49-4749-A549-4100F2285C15}" type="slidenum">
              <a:rPr lang="en-US" smtClean="0"/>
              <a:t>9</a:t>
            </a:fld>
            <a:endParaRPr lang="en-US"/>
          </a:p>
        </p:txBody>
      </p:sp>
    </p:spTree>
    <p:extLst>
      <p:ext uri="{BB962C8B-B14F-4D97-AF65-F5344CB8AC3E}">
        <p14:creationId xmlns:p14="http://schemas.microsoft.com/office/powerpoint/2010/main" val="97689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98ED-04C5-C6BA-1A9D-4844BF424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58EEEE-BA76-1CD8-EA0D-B76AD8F7A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42416-6712-3AB0-9D2D-6F14487D7244}"/>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5" name="Footer Placeholder 4">
            <a:extLst>
              <a:ext uri="{FF2B5EF4-FFF2-40B4-BE49-F238E27FC236}">
                <a16:creationId xmlns:a16="http://schemas.microsoft.com/office/drawing/2014/main" id="{B1705515-73B6-BFE2-68AE-EB9BAC59C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5054C-FAF5-E05D-822F-A1A8440172EB}"/>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168502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1D70-29F3-095F-5FDE-4574354FB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4E7F1-6B7A-0E57-59C2-77A369689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ECCF7-59C7-8D5E-1D1A-EEED590C75B9}"/>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5" name="Footer Placeholder 4">
            <a:extLst>
              <a:ext uri="{FF2B5EF4-FFF2-40B4-BE49-F238E27FC236}">
                <a16:creationId xmlns:a16="http://schemas.microsoft.com/office/drawing/2014/main" id="{CBF359A2-D645-0C98-92F9-4F769CC9A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7FA05-DF5B-1F2B-EE8D-328307D2E39F}"/>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158177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A2AB58-D5F4-578B-6529-8AE3A6777E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BC3D0-BC63-4357-C24F-B5B81F3402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53740-D5CE-0E8A-81E8-9A694E4EEEEA}"/>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5" name="Footer Placeholder 4">
            <a:extLst>
              <a:ext uri="{FF2B5EF4-FFF2-40B4-BE49-F238E27FC236}">
                <a16:creationId xmlns:a16="http://schemas.microsoft.com/office/drawing/2014/main" id="{00E7E67A-93AD-A986-49DE-99753AF93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9EA03-F040-EE87-17D2-F2162D25820F}"/>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341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fld id="{B07D23A7-7402-0843-A222-AAEABEA1D2C1}" type="datetime1">
              <a:rPr lang="en-US" smtClean="0"/>
              <a:pPr/>
              <a:t>9/13/2024</a:t>
            </a:fld>
            <a:endParaRPr lang="en-US"/>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28597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1E547DFE-B900-F16C-36C4-5FA2DE21FEE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40723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ody Copy with Top Line 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0579"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9/13/2024</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0EAF0386-3EFA-65E6-C717-13BA48CFDE2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2310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BF5D-06CB-0C88-B466-76385820B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7B8997-0DC7-045E-7222-4F01C90950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C6A2B-5AF8-8A13-FD93-206AC037BB55}"/>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5" name="Footer Placeholder 4">
            <a:extLst>
              <a:ext uri="{FF2B5EF4-FFF2-40B4-BE49-F238E27FC236}">
                <a16:creationId xmlns:a16="http://schemas.microsoft.com/office/drawing/2014/main" id="{C45F80C9-5D8C-525E-AAB2-73AAD61A2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0987B-E4DF-BE7B-F441-9DFACE01203E}"/>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166874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EC8F-35EA-2BAF-F00E-EE1B6A30E9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2352AA-DD65-DDBD-FF65-CDA6622B1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2A045-1DAA-21B5-A503-9505C6B3B589}"/>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5" name="Footer Placeholder 4">
            <a:extLst>
              <a:ext uri="{FF2B5EF4-FFF2-40B4-BE49-F238E27FC236}">
                <a16:creationId xmlns:a16="http://schemas.microsoft.com/office/drawing/2014/main" id="{C5EDB135-63B0-64A4-D033-613D783BF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59AB2-0DBE-2B65-D4E8-5D6253F64FEC}"/>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340034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E474-B7EF-4F91-5E7E-A8F752256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DDD7F-DE99-0369-70D6-37A256911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C77037-197D-998F-74DF-172E4EB87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F3C71-1C55-4812-4342-3DF5D4187BE1}"/>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6" name="Footer Placeholder 5">
            <a:extLst>
              <a:ext uri="{FF2B5EF4-FFF2-40B4-BE49-F238E27FC236}">
                <a16:creationId xmlns:a16="http://schemas.microsoft.com/office/drawing/2014/main" id="{7F88447D-1BDA-B9FC-246E-0275583DD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929C3-56CF-DA95-5675-3FFA970880BB}"/>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175331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E640-3900-74F1-9A2B-4436A2B81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7C0AA8-AB72-0705-BC1F-2D849528F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1A776-87C4-878D-DB5E-7AFA9465D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34F27-5D78-152C-89F8-498DDECDA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CCA0E0-63FC-A9A7-3B7E-37CDC2DD34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ED4F8-2467-B982-76BF-75C880DFD80C}"/>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8" name="Footer Placeholder 7">
            <a:extLst>
              <a:ext uri="{FF2B5EF4-FFF2-40B4-BE49-F238E27FC236}">
                <a16:creationId xmlns:a16="http://schemas.microsoft.com/office/drawing/2014/main" id="{FE3003AE-0645-F681-9C88-4CE104E0A7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8D14AC-6DA5-3FF6-CC1F-F74AD6B3CDC5}"/>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1253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9F0B-0311-797F-7FB0-675719222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104958-02D2-27D2-3672-95DE0B933293}"/>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4" name="Footer Placeholder 3">
            <a:extLst>
              <a:ext uri="{FF2B5EF4-FFF2-40B4-BE49-F238E27FC236}">
                <a16:creationId xmlns:a16="http://schemas.microsoft.com/office/drawing/2014/main" id="{A2836304-6D54-D833-F397-D1B64C145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A8F514-486E-6BC1-A4C4-A66862ACE0AF}"/>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339718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98B08C-064A-6400-5AA8-15E14F6A98FD}"/>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3" name="Footer Placeholder 2">
            <a:extLst>
              <a:ext uri="{FF2B5EF4-FFF2-40B4-BE49-F238E27FC236}">
                <a16:creationId xmlns:a16="http://schemas.microsoft.com/office/drawing/2014/main" id="{AB7B66B3-7FC3-09DD-F275-024F0D817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75F12-CC30-A93B-88BD-F9B423691450}"/>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29962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B450-0CFE-E642-8A46-EDE075CA8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30F5A-5B30-E36B-6E74-772EDC6F9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959608-A087-CD5F-F8A3-8B46968C7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882D6-F229-1A5E-21F3-9471768C8DDF}"/>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6" name="Footer Placeholder 5">
            <a:extLst>
              <a:ext uri="{FF2B5EF4-FFF2-40B4-BE49-F238E27FC236}">
                <a16:creationId xmlns:a16="http://schemas.microsoft.com/office/drawing/2014/main" id="{C93E1692-03A4-D26E-B42B-24CE6DA13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6C1F9-12FF-41B1-E3DB-2F8F7F2785F7}"/>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184804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CDC3-974B-8E3B-1736-18679E681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5ED912-BCE3-00CA-77D7-0C985465B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C99230-5F9C-4976-0DEE-425D5BDB7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12672-F6F2-3D25-C34E-76001B5E625F}"/>
              </a:ext>
            </a:extLst>
          </p:cNvPr>
          <p:cNvSpPr>
            <a:spLocks noGrp="1"/>
          </p:cNvSpPr>
          <p:nvPr>
            <p:ph type="dt" sz="half" idx="10"/>
          </p:nvPr>
        </p:nvSpPr>
        <p:spPr/>
        <p:txBody>
          <a:bodyPr/>
          <a:lstStyle/>
          <a:p>
            <a:fld id="{88690F3F-F1AC-4D8E-B5FA-BA4325A560C2}" type="datetimeFigureOut">
              <a:rPr lang="en-US" smtClean="0"/>
              <a:t>9/13/2024</a:t>
            </a:fld>
            <a:endParaRPr lang="en-US"/>
          </a:p>
        </p:txBody>
      </p:sp>
      <p:sp>
        <p:nvSpPr>
          <p:cNvPr id="6" name="Footer Placeholder 5">
            <a:extLst>
              <a:ext uri="{FF2B5EF4-FFF2-40B4-BE49-F238E27FC236}">
                <a16:creationId xmlns:a16="http://schemas.microsoft.com/office/drawing/2014/main" id="{CCB733F4-E018-F975-35DA-85DF7A77F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7D346-6E83-8B3F-C3B6-998675732D37}"/>
              </a:ext>
            </a:extLst>
          </p:cNvPr>
          <p:cNvSpPr>
            <a:spLocks noGrp="1"/>
          </p:cNvSpPr>
          <p:nvPr>
            <p:ph type="sldNum" sz="quarter" idx="12"/>
          </p:nvPr>
        </p:nvSpPr>
        <p:spPr/>
        <p:txBody>
          <a:bodyPr/>
          <a:lstStyle/>
          <a:p>
            <a:fld id="{1239EA12-07A7-4C33-B524-D8A26E357CD7}" type="slidenum">
              <a:rPr lang="en-US" smtClean="0"/>
              <a:t>‹#›</a:t>
            </a:fld>
            <a:endParaRPr lang="en-US"/>
          </a:p>
        </p:txBody>
      </p:sp>
    </p:spTree>
    <p:extLst>
      <p:ext uri="{BB962C8B-B14F-4D97-AF65-F5344CB8AC3E}">
        <p14:creationId xmlns:p14="http://schemas.microsoft.com/office/powerpoint/2010/main" val="56456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78F4B-B35D-37AA-F56F-785067525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58382-293C-DA36-56DA-012EB8A77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6EE68-621C-D4D2-5B52-606A7EB85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90F3F-F1AC-4D8E-B5FA-BA4325A560C2}" type="datetimeFigureOut">
              <a:rPr lang="en-US" smtClean="0"/>
              <a:t>9/13/2024</a:t>
            </a:fld>
            <a:endParaRPr lang="en-US"/>
          </a:p>
        </p:txBody>
      </p:sp>
      <p:sp>
        <p:nvSpPr>
          <p:cNvPr id="5" name="Footer Placeholder 4">
            <a:extLst>
              <a:ext uri="{FF2B5EF4-FFF2-40B4-BE49-F238E27FC236}">
                <a16:creationId xmlns:a16="http://schemas.microsoft.com/office/drawing/2014/main" id="{060772AC-BE7C-B576-98D3-7EA4EDDBE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868BD6-61E0-13DD-F46C-F3EF1496F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9EA12-07A7-4C33-B524-D8A26E357CD7}" type="slidenum">
              <a:rPr lang="en-US" smtClean="0"/>
              <a:t>‹#›</a:t>
            </a:fld>
            <a:endParaRPr lang="en-US"/>
          </a:p>
        </p:txBody>
      </p:sp>
    </p:spTree>
    <p:extLst>
      <p:ext uri="{BB962C8B-B14F-4D97-AF65-F5344CB8AC3E}">
        <p14:creationId xmlns:p14="http://schemas.microsoft.com/office/powerpoint/2010/main" val="683278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1" r:id="rId12"/>
    <p:sldLayoutId id="2147483692"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392_D07E5116.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cancer@iaff.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18/10/relationships/comments" Target="../comments/modernComment_394_13F72294.xm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956E36-4813-C82E-4453-75A80900A49B}"/>
              </a:ext>
            </a:extLst>
          </p:cNvPr>
          <p:cNvSpPr/>
          <p:nvPr/>
        </p:nvSpPr>
        <p:spPr>
          <a:xfrm>
            <a:off x="0" y="0"/>
            <a:ext cx="12191999" cy="6901760"/>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503DA63-2710-70A9-5874-B477265ABB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3741"/>
          <a:stretch/>
        </p:blipFill>
        <p:spPr>
          <a:xfrm>
            <a:off x="7728112" y="0"/>
            <a:ext cx="4463887" cy="6924911"/>
          </a:xfrm>
          <a:prstGeom prst="rect">
            <a:avLst/>
          </a:prstGeom>
        </p:spPr>
      </p:pic>
      <p:sp>
        <p:nvSpPr>
          <p:cNvPr id="3" name="Title 1">
            <a:extLst>
              <a:ext uri="{FF2B5EF4-FFF2-40B4-BE49-F238E27FC236}">
                <a16:creationId xmlns:a16="http://schemas.microsoft.com/office/drawing/2014/main" id="{4E2507A8-5ABB-AB79-E5CD-54CDEC7B6B83}"/>
              </a:ext>
            </a:extLst>
          </p:cNvPr>
          <p:cNvSpPr txBox="1">
            <a:spLocks/>
          </p:cNvSpPr>
          <p:nvPr/>
        </p:nvSpPr>
        <p:spPr>
          <a:xfrm>
            <a:off x="468838" y="3059390"/>
            <a:ext cx="8127564" cy="806129"/>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7020"/>
              </a:lnSpc>
            </a:pPr>
            <a:r>
              <a:rPr lang="en-US" sz="5500" b="1" dirty="0">
                <a:solidFill>
                  <a:schemeClr val="bg1"/>
                </a:solidFill>
                <a:latin typeface="Poppins"/>
                <a:cs typeface="Poppins"/>
              </a:rPr>
              <a:t>Support Services</a:t>
            </a:r>
            <a:endParaRPr lang="en-US" sz="5500" b="1" dirty="0">
              <a:solidFill>
                <a:schemeClr val="bg1"/>
              </a:solidFill>
              <a:latin typeface="Poppins" pitchFamily="2" charset="77"/>
              <a:cs typeface="Poppins" pitchFamily="2" charset="77"/>
            </a:endParaRPr>
          </a:p>
        </p:txBody>
      </p:sp>
      <p:sp>
        <p:nvSpPr>
          <p:cNvPr id="8" name="Parallelogram 7">
            <a:extLst>
              <a:ext uri="{FF2B5EF4-FFF2-40B4-BE49-F238E27FC236}">
                <a16:creationId xmlns:a16="http://schemas.microsoft.com/office/drawing/2014/main" id="{487897C7-4DB8-E106-37F5-B4355447D0B7}"/>
              </a:ext>
            </a:extLst>
          </p:cNvPr>
          <p:cNvSpPr/>
          <p:nvPr/>
        </p:nvSpPr>
        <p:spPr>
          <a:xfrm>
            <a:off x="4850219" y="4900121"/>
            <a:ext cx="7341780" cy="1439031"/>
          </a:xfrm>
          <a:prstGeom prst="parallelogram">
            <a:avLst>
              <a:gd name="adj" fmla="val 36938"/>
            </a:avLst>
          </a:prstGeom>
          <a:solidFill>
            <a:srgbClr val="A7A8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ADF166-58CE-91FE-47FE-9AF38D5B4E04}"/>
              </a:ext>
            </a:extLst>
          </p:cNvPr>
          <p:cNvSpPr txBox="1">
            <a:spLocks/>
          </p:cNvSpPr>
          <p:nvPr/>
        </p:nvSpPr>
        <p:spPr>
          <a:xfrm>
            <a:off x="780883" y="5195878"/>
            <a:ext cx="10446256" cy="847515"/>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2400" b="1" dirty="0">
                <a:solidFill>
                  <a:schemeClr val="bg1"/>
                </a:solidFill>
                <a:highlight>
                  <a:srgbClr val="FFFF00"/>
                </a:highlight>
                <a:latin typeface="Poppins" pitchFamily="2" charset="77"/>
                <a:cs typeface="Poppins" pitchFamily="2" charset="77"/>
              </a:rPr>
              <a:t>Name of Local Presenter</a:t>
            </a:r>
          </a:p>
          <a:p>
            <a:pPr algn="r">
              <a:lnSpc>
                <a:spcPct val="100000"/>
              </a:lnSpc>
            </a:pPr>
            <a:r>
              <a:rPr lang="en-US" sz="2400" b="1" dirty="0">
                <a:solidFill>
                  <a:schemeClr val="bg1"/>
                </a:solidFill>
                <a:highlight>
                  <a:srgbClr val="FFFF00"/>
                </a:highlight>
                <a:latin typeface="Poppins" pitchFamily="2" charset="77"/>
                <a:cs typeface="Poppins" pitchFamily="2" charset="77"/>
              </a:rPr>
              <a:t>Local #</a:t>
            </a:r>
          </a:p>
          <a:p>
            <a:pPr algn="r">
              <a:lnSpc>
                <a:spcPct val="100000"/>
              </a:lnSpc>
            </a:pPr>
            <a:r>
              <a:rPr lang="en-US" sz="2400" b="1" dirty="0">
                <a:solidFill>
                  <a:schemeClr val="bg1"/>
                </a:solidFill>
                <a:highlight>
                  <a:srgbClr val="FFFF00"/>
                </a:highlight>
                <a:latin typeface="Poppins" pitchFamily="2" charset="77"/>
                <a:cs typeface="Poppins" pitchFamily="2" charset="77"/>
              </a:rPr>
              <a:t>Date</a:t>
            </a:r>
          </a:p>
        </p:txBody>
      </p:sp>
      <p:pic>
        <p:nvPicPr>
          <p:cNvPr id="5" name="Picture 4">
            <a:extLst>
              <a:ext uri="{FF2B5EF4-FFF2-40B4-BE49-F238E27FC236}">
                <a16:creationId xmlns:a16="http://schemas.microsoft.com/office/drawing/2014/main" id="{38B4D537-CA92-53E1-32FF-D577B4711F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42739" y="1102208"/>
            <a:ext cx="4779762" cy="1410030"/>
          </a:xfrm>
          <a:prstGeom prst="rect">
            <a:avLst/>
          </a:prstGeom>
        </p:spPr>
      </p:pic>
    </p:spTree>
    <p:extLst>
      <p:ext uri="{BB962C8B-B14F-4D97-AF65-F5344CB8AC3E}">
        <p14:creationId xmlns:p14="http://schemas.microsoft.com/office/powerpoint/2010/main" val="349793922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A4CAB2-48A3-D92E-C5E8-3EFD9CB00836}"/>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b="1" kern="1200">
                <a:solidFill>
                  <a:srgbClr val="FFFFFF"/>
                </a:solidFill>
                <a:latin typeface="+mj-lt"/>
                <a:ea typeface="+mj-ea"/>
                <a:cs typeface="+mj-cs"/>
              </a:rPr>
              <a:t>Support for IAFF Members and their Network</a:t>
            </a:r>
          </a:p>
        </p:txBody>
      </p:sp>
      <p:pic>
        <p:nvPicPr>
          <p:cNvPr id="5" name="Picture 4">
            <a:extLst>
              <a:ext uri="{FF2B5EF4-FFF2-40B4-BE49-F238E27FC236}">
                <a16:creationId xmlns:a16="http://schemas.microsoft.com/office/drawing/2014/main" id="{B0D3FD72-DAD7-88C8-62E6-AF21E9997F42}"/>
              </a:ext>
            </a:extLst>
          </p:cNvPr>
          <p:cNvPicPr>
            <a:picLocks noChangeAspect="1"/>
          </p:cNvPicPr>
          <p:nvPr/>
        </p:nvPicPr>
        <p:blipFill>
          <a:blip r:embed="rId3"/>
          <a:stretch>
            <a:fillRect/>
          </a:stretch>
        </p:blipFill>
        <p:spPr>
          <a:xfrm>
            <a:off x="5633890" y="643466"/>
            <a:ext cx="5067552" cy="5568739"/>
          </a:xfrm>
          <a:prstGeom prst="rect">
            <a:avLst/>
          </a:prstGeom>
        </p:spPr>
      </p:pic>
    </p:spTree>
    <p:extLst>
      <p:ext uri="{BB962C8B-B14F-4D97-AF65-F5344CB8AC3E}">
        <p14:creationId xmlns:p14="http://schemas.microsoft.com/office/powerpoint/2010/main" val="26494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93B7D7EA-324C-2C65-3CCA-F455C706F8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4156" y="4482923"/>
            <a:ext cx="4391257" cy="1295420"/>
          </a:xfrm>
          <a:prstGeom prst="rect">
            <a:avLst/>
          </a:prstGeom>
        </p:spPr>
      </p:pic>
      <p:sp>
        <p:nvSpPr>
          <p:cNvPr id="2" name="Title 1">
            <a:extLst>
              <a:ext uri="{FF2B5EF4-FFF2-40B4-BE49-F238E27FC236}">
                <a16:creationId xmlns:a16="http://schemas.microsoft.com/office/drawing/2014/main" id="{D068DDC3-1933-96B7-980F-9DC524F2D771}"/>
              </a:ext>
            </a:extLst>
          </p:cNvPr>
          <p:cNvSpPr txBox="1">
            <a:spLocks/>
          </p:cNvSpPr>
          <p:nvPr/>
        </p:nvSpPr>
        <p:spPr>
          <a:xfrm>
            <a:off x="238542" y="1271977"/>
            <a:ext cx="10715040" cy="1828800"/>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b="1" dirty="0">
                <a:solidFill>
                  <a:schemeClr val="bg1"/>
                </a:solidFill>
                <a:latin typeface="Poppins" pitchFamily="2" charset="77"/>
                <a:cs typeface="Poppins" pitchFamily="2" charset="77"/>
              </a:rPr>
              <a:t>Contact Information:</a:t>
            </a:r>
          </a:p>
          <a:p>
            <a:pPr algn="l">
              <a:lnSpc>
                <a:spcPct val="100000"/>
              </a:lnSpc>
            </a:pPr>
            <a:endParaRPr lang="en-US" sz="2400" b="1" dirty="0">
              <a:solidFill>
                <a:schemeClr val="bg1"/>
              </a:solidFill>
              <a:latin typeface="Poppins" pitchFamily="2" charset="77"/>
              <a:cs typeface="Poppins" pitchFamily="2" charset="77"/>
            </a:endParaRPr>
          </a:p>
          <a:p>
            <a:pPr algn="l">
              <a:lnSpc>
                <a:spcPct val="100000"/>
              </a:lnSpc>
            </a:pPr>
            <a:r>
              <a:rPr lang="en-US" sz="3200" b="1" dirty="0">
                <a:solidFill>
                  <a:schemeClr val="bg1"/>
                </a:solidFill>
                <a:latin typeface="+mn-lt"/>
                <a:cs typeface="Poppins" pitchFamily="2" charset="77"/>
              </a:rPr>
              <a:t>With additional IAFF questions, reach out to your IAFF Health &amp; Safety team at: </a:t>
            </a:r>
            <a:r>
              <a:rPr lang="en-US" sz="3200" b="1" dirty="0">
                <a:solidFill>
                  <a:schemeClr val="bg1"/>
                </a:solidFill>
                <a:latin typeface="+mn-lt"/>
                <a:cs typeface="Poppins" pitchFamily="2" charset="77"/>
                <a:hlinkClick r:id="rId4">
                  <a:extLst>
                    <a:ext uri="{A12FA001-AC4F-418D-AE19-62706E023703}">
                      <ahyp:hlinkClr xmlns:ahyp="http://schemas.microsoft.com/office/drawing/2018/hyperlinkcolor" val="tx"/>
                    </a:ext>
                  </a:extLst>
                </a:hlinkClick>
              </a:rPr>
              <a:t>cancer@iaff.org</a:t>
            </a:r>
            <a:endParaRPr lang="en-US" sz="3200" b="1" dirty="0">
              <a:solidFill>
                <a:schemeClr val="bg1"/>
              </a:solidFill>
              <a:latin typeface="+mn-lt"/>
              <a:cs typeface="Poppins" pitchFamily="2" charset="77"/>
            </a:endParaRPr>
          </a:p>
          <a:p>
            <a:pPr algn="l">
              <a:lnSpc>
                <a:spcPct val="100000"/>
              </a:lnSpc>
            </a:pPr>
            <a:endParaRPr lang="en-US" sz="3200" b="1" dirty="0">
              <a:solidFill>
                <a:schemeClr val="bg1"/>
              </a:solidFill>
              <a:latin typeface="+mn-lt"/>
              <a:cs typeface="Poppins" pitchFamily="2" charset="77"/>
            </a:endParaRPr>
          </a:p>
          <a:p>
            <a:pPr algn="l">
              <a:lnSpc>
                <a:spcPct val="100000"/>
              </a:lnSpc>
            </a:pPr>
            <a:r>
              <a:rPr lang="en-US" sz="3200" b="1" dirty="0">
                <a:solidFill>
                  <a:schemeClr val="bg1"/>
                </a:solidFill>
                <a:latin typeface="+mn-lt"/>
                <a:cs typeface="Poppins" pitchFamily="2" charset="77"/>
              </a:rPr>
              <a:t>For access to ACS resources or with questions, call the ACS/IAFF member </a:t>
            </a:r>
            <a:r>
              <a:rPr lang="en-US" sz="3200" dirty="0">
                <a:solidFill>
                  <a:schemeClr val="bg1"/>
                </a:solidFill>
                <a:effectLst/>
                <a:latin typeface="+mn-lt"/>
                <a:ea typeface="Calibri" panose="020F0502020204030204" pitchFamily="34" charset="0"/>
              </a:rPr>
              <a:t>hotline at 877-901-7848</a:t>
            </a:r>
            <a:br>
              <a:rPr lang="en-US" sz="2400" dirty="0">
                <a:effectLst/>
                <a:latin typeface="Calibri" panose="020F0502020204030204" pitchFamily="34" charset="0"/>
                <a:ea typeface="Calibri" panose="020F0502020204030204" pitchFamily="34" charset="0"/>
              </a:rPr>
            </a:br>
            <a:endParaRPr lang="en-US" sz="2400" b="1" dirty="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2C82FEAD-51A7-0128-5D3A-C8CDE0506E32}"/>
              </a:ext>
            </a:extLst>
          </p:cNvPr>
          <p:cNvSpPr txBox="1"/>
          <p:nvPr/>
        </p:nvSpPr>
        <p:spPr>
          <a:xfrm>
            <a:off x="169719" y="6508263"/>
            <a:ext cx="3827417" cy="215444"/>
          </a:xfrm>
          <a:prstGeom prst="rect">
            <a:avLst/>
          </a:prstGeom>
          <a:noFill/>
        </p:spPr>
        <p:txBody>
          <a:bodyPr wrap="square" lIns="91440" tIns="45720" rIns="91440" bIns="45720" rtlCol="0" anchor="t">
            <a:spAutoFit/>
          </a:bodyPr>
          <a:lstStyle/>
          <a:p>
            <a:r>
              <a:rPr lang="en-US" sz="800">
                <a:solidFill>
                  <a:srgbClr val="FFFFFF"/>
                </a:solidFill>
                <a:latin typeface="Source Sans Pro"/>
                <a:ea typeface="Source Sans Pro"/>
              </a:rPr>
              <a:t>©2023, American Cancer Society, Inc.</a:t>
            </a:r>
          </a:p>
        </p:txBody>
      </p:sp>
    </p:spTree>
    <p:extLst>
      <p:ext uri="{BB962C8B-B14F-4D97-AF65-F5344CB8AC3E}">
        <p14:creationId xmlns:p14="http://schemas.microsoft.com/office/powerpoint/2010/main" val="423858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9C6A-B8BB-88CE-5C8B-6A8C2AF492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23D880-DA49-17A2-A20C-FF531B189E9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BB0E61C-6202-CD93-AC7E-AD45FEFE4FD2}"/>
              </a:ext>
            </a:extLst>
          </p:cNvPr>
          <p:cNvSpPr txBox="1">
            <a:spLocks/>
          </p:cNvSpPr>
          <p:nvPr/>
        </p:nvSpPr>
        <p:spPr>
          <a:xfrm>
            <a:off x="2813401" y="953706"/>
            <a:ext cx="8071358" cy="1828800"/>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350" b="1">
                <a:solidFill>
                  <a:schemeClr val="bg1"/>
                </a:solidFill>
                <a:latin typeface="Poppins" pitchFamily="2" charset="77"/>
                <a:cs typeface="Poppins" pitchFamily="2" charset="77"/>
              </a:rPr>
              <a:t>Thank You</a:t>
            </a:r>
          </a:p>
        </p:txBody>
      </p:sp>
      <p:sp>
        <p:nvSpPr>
          <p:cNvPr id="5" name="TextBox 4">
            <a:extLst>
              <a:ext uri="{FF2B5EF4-FFF2-40B4-BE49-F238E27FC236}">
                <a16:creationId xmlns:a16="http://schemas.microsoft.com/office/drawing/2014/main" id="{72EEBB79-794D-F671-9293-B1AC41F1E492}"/>
              </a:ext>
            </a:extLst>
          </p:cNvPr>
          <p:cNvSpPr txBox="1"/>
          <p:nvPr/>
        </p:nvSpPr>
        <p:spPr>
          <a:xfrm>
            <a:off x="169719" y="6508263"/>
            <a:ext cx="3827417" cy="215444"/>
          </a:xfrm>
          <a:prstGeom prst="rect">
            <a:avLst/>
          </a:prstGeom>
          <a:noFill/>
        </p:spPr>
        <p:txBody>
          <a:bodyPr wrap="square" lIns="91440" tIns="45720" rIns="91440" bIns="45720" rtlCol="0" anchor="t">
            <a:spAutoFit/>
          </a:bodyPr>
          <a:lstStyle/>
          <a:p>
            <a:r>
              <a:rPr lang="en-US" sz="800">
                <a:solidFill>
                  <a:srgbClr val="FFFFFF"/>
                </a:solidFill>
                <a:latin typeface="Source Sans Pro"/>
                <a:ea typeface="Source Sans Pro"/>
              </a:rPr>
              <a:t>©2023, American Cancer Society, Inc.</a:t>
            </a:r>
          </a:p>
        </p:txBody>
      </p:sp>
      <p:pic>
        <p:nvPicPr>
          <p:cNvPr id="6" name="Picture 5">
            <a:extLst>
              <a:ext uri="{FF2B5EF4-FFF2-40B4-BE49-F238E27FC236}">
                <a16:creationId xmlns:a16="http://schemas.microsoft.com/office/drawing/2014/main" id="{9DCD0C32-100F-5E7A-2575-46D16F79B9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84320" y="3260050"/>
            <a:ext cx="4391257" cy="1295420"/>
          </a:xfrm>
          <a:prstGeom prst="rect">
            <a:avLst/>
          </a:prstGeom>
        </p:spPr>
      </p:pic>
    </p:spTree>
    <p:extLst>
      <p:ext uri="{BB962C8B-B14F-4D97-AF65-F5344CB8AC3E}">
        <p14:creationId xmlns:p14="http://schemas.microsoft.com/office/powerpoint/2010/main" val="34677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88F2-A903-EB5C-FF21-6B98890935F1}"/>
              </a:ext>
            </a:extLst>
          </p:cNvPr>
          <p:cNvSpPr>
            <a:spLocks noGrp="1"/>
          </p:cNvSpPr>
          <p:nvPr>
            <p:ph type="title"/>
          </p:nvPr>
        </p:nvSpPr>
        <p:spPr>
          <a:xfrm>
            <a:off x="534811" y="411284"/>
            <a:ext cx="10763109" cy="517946"/>
          </a:xfrm>
        </p:spPr>
        <p:txBody>
          <a:bodyPr/>
          <a:lstStyle/>
          <a:p>
            <a:r>
              <a:rPr lang="en-US" sz="4400" b="1" dirty="0">
                <a:solidFill>
                  <a:srgbClr val="012169"/>
                </a:solidFill>
                <a:latin typeface="Poppins"/>
                <a:cs typeface="Poppins"/>
              </a:rPr>
              <a:t>IAFF &amp; ACS Partnership</a:t>
            </a:r>
            <a:endParaRPr lang="en-US" sz="4400" b="1" dirty="0">
              <a:solidFill>
                <a:srgbClr val="012169"/>
              </a:solidFill>
              <a:latin typeface="Poppins" pitchFamily="2" charset="77"/>
              <a:cs typeface="Poppins" pitchFamily="2" charset="77"/>
            </a:endParaRPr>
          </a:p>
        </p:txBody>
      </p:sp>
      <p:graphicFrame>
        <p:nvGraphicFramePr>
          <p:cNvPr id="11" name="Content Placeholder 2">
            <a:extLst>
              <a:ext uri="{FF2B5EF4-FFF2-40B4-BE49-F238E27FC236}">
                <a16:creationId xmlns:a16="http://schemas.microsoft.com/office/drawing/2014/main" id="{55952BB1-8885-240F-DF09-E4E047FAA196}"/>
              </a:ext>
            </a:extLst>
          </p:cNvPr>
          <p:cNvGraphicFramePr>
            <a:graphicFrameLocks noGrp="1"/>
          </p:cNvGraphicFramePr>
          <p:nvPr>
            <p:ph idx="1"/>
            <p:extLst>
              <p:ext uri="{D42A27DB-BD31-4B8C-83A1-F6EECF244321}">
                <p14:modId xmlns:p14="http://schemas.microsoft.com/office/powerpoint/2010/main" val="973116220"/>
              </p:ext>
            </p:extLst>
          </p:nvPr>
        </p:nvGraphicFramePr>
        <p:xfrm>
          <a:off x="1046602" y="1387826"/>
          <a:ext cx="9661793" cy="408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D301E750-E6C8-798F-3EF4-3C0BFC9BA211}"/>
              </a:ext>
            </a:extLst>
          </p:cNvPr>
          <p:cNvSpPr>
            <a:spLocks noGrp="1"/>
          </p:cNvSpPr>
          <p:nvPr>
            <p:ph type="sldNum" sz="quarter" idx="4"/>
          </p:nvPr>
        </p:nvSpPr>
        <p:spPr/>
        <p:txBody>
          <a:bodyPr/>
          <a:lstStyle/>
          <a:p>
            <a:fld id="{9091AC62-753B-3240-A76B-ED140B7F97AA}" type="slidenum">
              <a:rPr lang="en-US" smtClean="0"/>
              <a:pPr/>
              <a:t>2</a:t>
            </a:fld>
            <a:endParaRPr lang="en-US"/>
          </a:p>
        </p:txBody>
      </p:sp>
      <p:pic>
        <p:nvPicPr>
          <p:cNvPr id="4" name="Picture 3">
            <a:extLst>
              <a:ext uri="{FF2B5EF4-FFF2-40B4-BE49-F238E27FC236}">
                <a16:creationId xmlns:a16="http://schemas.microsoft.com/office/drawing/2014/main" id="{91CA1777-22EE-D9B9-18C5-CC82F816D8F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95856" y="6040218"/>
            <a:ext cx="1777807" cy="524453"/>
          </a:xfrm>
          <a:prstGeom prst="rect">
            <a:avLst/>
          </a:prstGeom>
        </p:spPr>
      </p:pic>
    </p:spTree>
    <p:extLst>
      <p:ext uri="{BB962C8B-B14F-4D97-AF65-F5344CB8AC3E}">
        <p14:creationId xmlns:p14="http://schemas.microsoft.com/office/powerpoint/2010/main" val="188075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956E36-4813-C82E-4453-75A80900A49B}"/>
              </a:ext>
            </a:extLst>
          </p:cNvPr>
          <p:cNvSpPr/>
          <p:nvPr/>
        </p:nvSpPr>
        <p:spPr>
          <a:xfrm>
            <a:off x="0" y="0"/>
            <a:ext cx="12191999" cy="6901760"/>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503DA63-2710-70A9-5874-B477265ABB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3741"/>
          <a:stretch/>
        </p:blipFill>
        <p:spPr>
          <a:xfrm>
            <a:off x="7728112" y="0"/>
            <a:ext cx="4463887" cy="6924911"/>
          </a:xfrm>
          <a:prstGeom prst="rect">
            <a:avLst/>
          </a:prstGeom>
        </p:spPr>
      </p:pic>
      <p:pic>
        <p:nvPicPr>
          <p:cNvPr id="7" name="Picture 6">
            <a:extLst>
              <a:ext uri="{FF2B5EF4-FFF2-40B4-BE49-F238E27FC236}">
                <a16:creationId xmlns:a16="http://schemas.microsoft.com/office/drawing/2014/main" id="{B34566A2-62DF-08A3-B986-A435E79301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697210" y="2851939"/>
            <a:ext cx="2084733" cy="1154120"/>
          </a:xfrm>
          <a:prstGeom prst="rect">
            <a:avLst/>
          </a:prstGeom>
        </p:spPr>
      </p:pic>
      <p:sp>
        <p:nvSpPr>
          <p:cNvPr id="3" name="Title 1">
            <a:extLst>
              <a:ext uri="{FF2B5EF4-FFF2-40B4-BE49-F238E27FC236}">
                <a16:creationId xmlns:a16="http://schemas.microsoft.com/office/drawing/2014/main" id="{4E2507A8-5ABB-AB79-E5CD-54CDEC7B6B83}"/>
              </a:ext>
            </a:extLst>
          </p:cNvPr>
          <p:cNvSpPr txBox="1">
            <a:spLocks/>
          </p:cNvSpPr>
          <p:nvPr/>
        </p:nvSpPr>
        <p:spPr>
          <a:xfrm>
            <a:off x="468838" y="3059390"/>
            <a:ext cx="8127564" cy="806129"/>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7020"/>
              </a:lnSpc>
            </a:pPr>
            <a:r>
              <a:rPr lang="en-US" sz="6600" b="1">
                <a:solidFill>
                  <a:schemeClr val="bg1"/>
                </a:solidFill>
                <a:latin typeface="Poppins"/>
                <a:cs typeface="Poppins"/>
              </a:rPr>
              <a:t>About American Cancer Society</a:t>
            </a:r>
            <a:endParaRPr lang="en-US" sz="6600" b="1">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79162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2B1763-EA63-107D-8EE8-4527350564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425" y="6286938"/>
            <a:ext cx="102381" cy="368019"/>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7DC736D7-6E3A-B967-4775-B834B9430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32" y="292377"/>
            <a:ext cx="7865668" cy="1757078"/>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55E68AD4-6CEA-EF41-8112-21EB65B0D296}"/>
              </a:ext>
            </a:extLst>
          </p:cNvPr>
          <p:cNvPicPr>
            <a:picLocks noChangeAspect="1"/>
          </p:cNvPicPr>
          <p:nvPr/>
        </p:nvPicPr>
        <p:blipFill rotWithShape="1">
          <a:blip r:embed="rId6">
            <a:extLst>
              <a:ext uri="{28A0092B-C50C-407E-A947-70E740481C1C}">
                <a14:useLocalDpi xmlns:a14="http://schemas.microsoft.com/office/drawing/2010/main" val="0"/>
              </a:ext>
            </a:extLst>
          </a:blip>
          <a:srcRect t="4361"/>
          <a:stretch/>
        </p:blipFill>
        <p:spPr>
          <a:xfrm>
            <a:off x="442832" y="2237073"/>
            <a:ext cx="7967859" cy="4049865"/>
          </a:xfrm>
          <a:prstGeom prst="rect">
            <a:avLst/>
          </a:prstGeom>
        </p:spPr>
      </p:pic>
      <p:grpSp>
        <p:nvGrpSpPr>
          <p:cNvPr id="14" name="Group 13">
            <a:extLst>
              <a:ext uri="{FF2B5EF4-FFF2-40B4-BE49-F238E27FC236}">
                <a16:creationId xmlns:a16="http://schemas.microsoft.com/office/drawing/2014/main" id="{EE5623B7-2832-2F56-F5AA-B6267452238D}"/>
              </a:ext>
            </a:extLst>
          </p:cNvPr>
          <p:cNvGrpSpPr/>
          <p:nvPr/>
        </p:nvGrpSpPr>
        <p:grpSpPr>
          <a:xfrm>
            <a:off x="8739412" y="200937"/>
            <a:ext cx="3170160" cy="6456126"/>
            <a:chOff x="8585076" y="198831"/>
            <a:chExt cx="3353360" cy="6828420"/>
          </a:xfrm>
        </p:grpSpPr>
        <p:pic>
          <p:nvPicPr>
            <p:cNvPr id="11" name="Picture 10" descr="Graphical user interface, text, application&#10;&#10;Description automatically generated">
              <a:extLst>
                <a:ext uri="{FF2B5EF4-FFF2-40B4-BE49-F238E27FC236}">
                  <a16:creationId xmlns:a16="http://schemas.microsoft.com/office/drawing/2014/main" id="{497B6C40-45C6-2AFF-1B31-504FEE131F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076" y="3762396"/>
              <a:ext cx="3353360" cy="3264855"/>
            </a:xfrm>
            <a:prstGeom prst="rect">
              <a:avLst/>
            </a:prstGeom>
          </p:spPr>
        </p:pic>
        <p:pic>
          <p:nvPicPr>
            <p:cNvPr id="13" name="Picture 12" descr="Text&#10;&#10;Description automatically generated">
              <a:extLst>
                <a:ext uri="{FF2B5EF4-FFF2-40B4-BE49-F238E27FC236}">
                  <a16:creationId xmlns:a16="http://schemas.microsoft.com/office/drawing/2014/main" id="{257BEA01-A7D7-9D44-3D0C-166230F7AC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6934" y="198831"/>
              <a:ext cx="3329644" cy="3563565"/>
            </a:xfrm>
            <a:prstGeom prst="rect">
              <a:avLst/>
            </a:prstGeom>
          </p:spPr>
        </p:pic>
      </p:grpSp>
      <p:pic>
        <p:nvPicPr>
          <p:cNvPr id="3" name="Picture 2">
            <a:extLst>
              <a:ext uri="{FF2B5EF4-FFF2-40B4-BE49-F238E27FC236}">
                <a16:creationId xmlns:a16="http://schemas.microsoft.com/office/drawing/2014/main" id="{EF9E477C-A2ED-CAE3-7DAA-2F60110DFF2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322465" y="6071899"/>
            <a:ext cx="1053201" cy="583058"/>
          </a:xfrm>
          <a:prstGeom prst="rect">
            <a:avLst/>
          </a:prstGeom>
        </p:spPr>
      </p:pic>
    </p:spTree>
    <p:extLst>
      <p:ext uri="{BB962C8B-B14F-4D97-AF65-F5344CB8AC3E}">
        <p14:creationId xmlns:p14="http://schemas.microsoft.com/office/powerpoint/2010/main" val="33496334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80F09-3FDA-3E4B-996E-ACB7F75E2942}"/>
              </a:ext>
            </a:extLst>
          </p:cNvPr>
          <p:cNvSpPr/>
          <p:nvPr/>
        </p:nvSpPr>
        <p:spPr>
          <a:xfrm>
            <a:off x="0" y="-148410"/>
            <a:ext cx="12192000" cy="1570101"/>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FFFFFF"/>
              </a:solidFill>
              <a:effectLst/>
              <a:uLnTx/>
              <a:uFillTx/>
              <a:latin typeface="Helvetica"/>
              <a:ea typeface="+mn-ea"/>
              <a:cs typeface="Helvetica"/>
            </a:endParaRPr>
          </a:p>
        </p:txBody>
      </p:sp>
      <p:sp>
        <p:nvSpPr>
          <p:cNvPr id="11" name="Text Placeholder 10">
            <a:extLst>
              <a:ext uri="{FF2B5EF4-FFF2-40B4-BE49-F238E27FC236}">
                <a16:creationId xmlns:a16="http://schemas.microsoft.com/office/drawing/2014/main" id="{EF4DD9D2-5C72-6DF6-7D90-A40224CAF213}"/>
              </a:ext>
            </a:extLst>
          </p:cNvPr>
          <p:cNvSpPr>
            <a:spLocks noGrp="1"/>
          </p:cNvSpPr>
          <p:nvPr>
            <p:ph type="body" sz="quarter" idx="16"/>
          </p:nvPr>
        </p:nvSpPr>
        <p:spPr>
          <a:xfrm>
            <a:off x="713080" y="250829"/>
            <a:ext cx="9236894" cy="649224"/>
          </a:xfrm>
        </p:spPr>
        <p:txBody>
          <a:bodyPr>
            <a:no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Arial"/>
                <a:ea typeface="Source Sans Pro"/>
                <a:cs typeface="Arial"/>
              </a:rPr>
              <a:t>Our United Mission</a:t>
            </a:r>
          </a:p>
        </p:txBody>
      </p:sp>
      <p:sp>
        <p:nvSpPr>
          <p:cNvPr id="2" name="Slide Number Placeholder 16">
            <a:extLst>
              <a:ext uri="{FF2B5EF4-FFF2-40B4-BE49-F238E27FC236}">
                <a16:creationId xmlns:a16="http://schemas.microsoft.com/office/drawing/2014/main" id="{C884B963-8CA2-354E-9C09-4498084D9391}"/>
              </a:ext>
            </a:extLst>
          </p:cNvPr>
          <p:cNvSpPr txBox="1">
            <a:spLocks/>
          </p:cNvSpPr>
          <p:nvPr/>
        </p:nvSpPr>
        <p:spPr>
          <a:xfrm>
            <a:off x="11507724" y="6554428"/>
            <a:ext cx="531876" cy="123111"/>
          </a:xfrm>
          <a:prstGeom prst="rect">
            <a:avLst/>
          </a:prstGeom>
        </p:spPr>
        <p:txBody>
          <a:bodyPr vert="horz" wrap="square" lIns="0" tIns="0" rIns="0" bIns="0" rtlCol="0" anchor="ctr">
            <a:spAutoFit/>
          </a:bodyPr>
          <a:lstStyle>
            <a:defPPr>
              <a:defRPr lang="en-US"/>
            </a:defPPr>
            <a:lvl1pPr marL="0" algn="r" defTabSz="914400" rtl="0" eaLnBrk="1" latinLnBrk="0" hangingPunct="1">
              <a:defRPr sz="800" kern="1200" baseline="0">
                <a:solidFill>
                  <a:schemeClr val="tx1">
                    <a:tint val="75000"/>
                  </a:schemeClr>
                </a:solidFill>
                <a:latin typeface="Poppi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tint val="75000"/>
                  </a:prstClr>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black">
                  <a:tint val="75000"/>
                </a:prstClr>
              </a:solidFill>
              <a:effectLst/>
              <a:uLnTx/>
              <a:uFillTx/>
              <a:latin typeface="Poppins" pitchFamily="2" charset="77"/>
              <a:ea typeface="+mn-ea"/>
              <a:cs typeface="+mn-cs"/>
            </a:endParaRPr>
          </a:p>
        </p:txBody>
      </p:sp>
      <p:sp>
        <p:nvSpPr>
          <p:cNvPr id="3" name="Rectangle 2">
            <a:extLst>
              <a:ext uri="{FF2B5EF4-FFF2-40B4-BE49-F238E27FC236}">
                <a16:creationId xmlns:a16="http://schemas.microsoft.com/office/drawing/2014/main" id="{38EFEA1E-D96A-1567-193C-B2F0B7AE71CA}"/>
              </a:ext>
            </a:extLst>
          </p:cNvPr>
          <p:cNvSpPr/>
          <p:nvPr/>
        </p:nvSpPr>
        <p:spPr>
          <a:xfrm>
            <a:off x="6075928" y="3873136"/>
            <a:ext cx="5697734" cy="1815878"/>
          </a:xfrm>
          <a:prstGeom prst="rect">
            <a:avLst/>
          </a:prstGeom>
        </p:spPr>
        <p:txBody>
          <a:bodyPr wrap="square" lIns="91436" tIns="45718" rIns="91436" bIns="45718">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4472C4">
                    <a:lumMod val="50000"/>
                  </a:srgbClr>
                </a:solidFill>
                <a:latin typeface="Arial" panose="020B0604020202020204" pitchFamily="34" charset="0"/>
                <a:ea typeface="ＭＳ Ｐゴシック" panose="020B0600070205080204" pitchFamily="34" charset="-128"/>
                <a:cs typeface="Arial" panose="020B0604020202020204" pitchFamily="34" charset="0"/>
              </a:rPr>
              <a:t>Fight</a:t>
            </a:r>
            <a:r>
              <a:rPr kumimoji="0" lang="en-US" sz="4400" b="1" i="0"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 Cancer in the Fire Service</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2B1F0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
            <a:extLst>
              <a:ext uri="{FF2B5EF4-FFF2-40B4-BE49-F238E27FC236}">
                <a16:creationId xmlns:a16="http://schemas.microsoft.com/office/drawing/2014/main" id="{DB1BE269-5BA1-A3FE-68F5-9ADEB8574106}"/>
              </a:ext>
            </a:extLst>
          </p:cNvPr>
          <p:cNvPicPr>
            <a:picLocks noChangeAspect="1"/>
          </p:cNvPicPr>
          <p:nvPr/>
        </p:nvPicPr>
        <p:blipFill>
          <a:blip r:embed="rId3"/>
          <a:stretch>
            <a:fillRect/>
          </a:stretch>
        </p:blipFill>
        <p:spPr>
          <a:xfrm>
            <a:off x="555803" y="2384970"/>
            <a:ext cx="4757835" cy="3443988"/>
          </a:xfrm>
          <a:prstGeom prst="rect">
            <a:avLst/>
          </a:prstGeom>
          <a:ln>
            <a:noFill/>
          </a:ln>
          <a:effectLst>
            <a:softEdge rad="112500"/>
          </a:effectLst>
        </p:spPr>
      </p:pic>
      <p:pic>
        <p:nvPicPr>
          <p:cNvPr id="23" name="Picture 22">
            <a:extLst>
              <a:ext uri="{FF2B5EF4-FFF2-40B4-BE49-F238E27FC236}">
                <a16:creationId xmlns:a16="http://schemas.microsoft.com/office/drawing/2014/main" id="{0CD42ECA-C1AE-18AE-8F92-F40CDD6BE9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1862069"/>
            <a:ext cx="5400781" cy="1593230"/>
          </a:xfrm>
          <a:prstGeom prst="rect">
            <a:avLst/>
          </a:prstGeom>
        </p:spPr>
      </p:pic>
    </p:spTree>
    <p:extLst>
      <p:ext uri="{BB962C8B-B14F-4D97-AF65-F5344CB8AC3E}">
        <p14:creationId xmlns:p14="http://schemas.microsoft.com/office/powerpoint/2010/main" val="14120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401A4C-9CE1-4C45-BCF7-878D7165ADB3}"/>
              </a:ext>
            </a:extLst>
          </p:cNvPr>
          <p:cNvSpPr/>
          <p:nvPr/>
        </p:nvSpPr>
        <p:spPr>
          <a:xfrm>
            <a:off x="4382679" y="1738524"/>
            <a:ext cx="3478053" cy="4187281"/>
          </a:xfrm>
          <a:custGeom>
            <a:avLst/>
            <a:gdLst>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68826 w 3490451"/>
              <a:gd name="connsiteY55" fmla="*/ 2601129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63561 w 3490451"/>
              <a:gd name="connsiteY80" fmla="*/ 3672845 h 4203787"/>
              <a:gd name="connsiteX81" fmla="*/ 1022555 w 3490451"/>
              <a:gd name="connsiteY81" fmla="*/ 3702342 h 4203787"/>
              <a:gd name="connsiteX82" fmla="*/ 1061884 w 3490451"/>
              <a:gd name="connsiteY82" fmla="*/ 3751503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33135 w 3490451"/>
              <a:gd name="connsiteY132" fmla="*/ 2778109 h 4203787"/>
              <a:gd name="connsiteX133" fmla="*/ 3342967 w 3490451"/>
              <a:gd name="connsiteY133" fmla="*/ 2689619 h 4203787"/>
              <a:gd name="connsiteX134" fmla="*/ 3382297 w 3490451"/>
              <a:gd name="connsiteY134" fmla="*/ 2630626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68826 w 3490451"/>
              <a:gd name="connsiteY55" fmla="*/ 2601129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63561 w 3490451"/>
              <a:gd name="connsiteY80" fmla="*/ 3672845 h 4203787"/>
              <a:gd name="connsiteX81" fmla="*/ 1011404 w 3490451"/>
              <a:gd name="connsiteY81" fmla="*/ 3746947 h 4203787"/>
              <a:gd name="connsiteX82" fmla="*/ 1061884 w 3490451"/>
              <a:gd name="connsiteY82" fmla="*/ 3751503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33135 w 3490451"/>
              <a:gd name="connsiteY132" fmla="*/ 2778109 h 4203787"/>
              <a:gd name="connsiteX133" fmla="*/ 3342967 w 3490451"/>
              <a:gd name="connsiteY133" fmla="*/ 2689619 h 4203787"/>
              <a:gd name="connsiteX134" fmla="*/ 3382297 w 3490451"/>
              <a:gd name="connsiteY134" fmla="*/ 2630626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68826 w 3490451"/>
              <a:gd name="connsiteY55" fmla="*/ 2601129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1884 w 3490451"/>
              <a:gd name="connsiteY82" fmla="*/ 3751503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33135 w 3490451"/>
              <a:gd name="connsiteY132" fmla="*/ 2778109 h 4203787"/>
              <a:gd name="connsiteX133" fmla="*/ 3342967 w 3490451"/>
              <a:gd name="connsiteY133" fmla="*/ 2689619 h 4203787"/>
              <a:gd name="connsiteX134" fmla="*/ 3382297 w 3490451"/>
              <a:gd name="connsiteY134" fmla="*/ 2630626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68826 w 3490451"/>
              <a:gd name="connsiteY55" fmla="*/ 2601129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1884 w 3490451"/>
              <a:gd name="connsiteY82" fmla="*/ 3751503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33135 w 3490451"/>
              <a:gd name="connsiteY132" fmla="*/ 2778109 h 4203787"/>
              <a:gd name="connsiteX133" fmla="*/ 3342967 w 3490451"/>
              <a:gd name="connsiteY133" fmla="*/ 2689619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68826 w 3490451"/>
              <a:gd name="connsiteY55" fmla="*/ 2601129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1884 w 3490451"/>
              <a:gd name="connsiteY82" fmla="*/ 3751503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33135 w 3490451"/>
              <a:gd name="connsiteY132" fmla="*/ 2778109 h 4203787"/>
              <a:gd name="connsiteX133" fmla="*/ 3387572 w 3490451"/>
              <a:gd name="connsiteY133" fmla="*/ 2734224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68826 w 3490451"/>
              <a:gd name="connsiteY55" fmla="*/ 2601129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1884 w 3490451"/>
              <a:gd name="connsiteY82" fmla="*/ 3751503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55437 w 3490451"/>
              <a:gd name="connsiteY132" fmla="*/ 2817139 h 4203787"/>
              <a:gd name="connsiteX133" fmla="*/ 3387572 w 3490451"/>
              <a:gd name="connsiteY133" fmla="*/ 2734224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96704 w 3490451"/>
              <a:gd name="connsiteY55" fmla="*/ 2606705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1884 w 3490451"/>
              <a:gd name="connsiteY82" fmla="*/ 3751503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55437 w 3490451"/>
              <a:gd name="connsiteY132" fmla="*/ 2817139 h 4203787"/>
              <a:gd name="connsiteX133" fmla="*/ 3387572 w 3490451"/>
              <a:gd name="connsiteY133" fmla="*/ 2734224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96704 w 3490451"/>
              <a:gd name="connsiteY55" fmla="*/ 2606705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7465 w 3490451"/>
              <a:gd name="connsiteY82" fmla="*/ 3812835 h 4203787"/>
              <a:gd name="connsiteX83" fmla="*/ 1111045 w 3490451"/>
              <a:gd name="connsiteY83" fmla="*/ 3790832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55437 w 3490451"/>
              <a:gd name="connsiteY132" fmla="*/ 2817139 h 4203787"/>
              <a:gd name="connsiteX133" fmla="*/ 3387572 w 3490451"/>
              <a:gd name="connsiteY133" fmla="*/ 2734224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96704 w 3490451"/>
              <a:gd name="connsiteY55" fmla="*/ 2606705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7465 w 3490451"/>
              <a:gd name="connsiteY82" fmla="*/ 3812835 h 4203787"/>
              <a:gd name="connsiteX83" fmla="*/ 1116625 w 3490451"/>
              <a:gd name="connsiteY83" fmla="*/ 3835437 h 4203787"/>
              <a:gd name="connsiteX84" fmla="*/ 1160206 w 3490451"/>
              <a:gd name="connsiteY84" fmla="*/ 3830161 h 4203787"/>
              <a:gd name="connsiteX85" fmla="*/ 1219200 w 3490451"/>
              <a:gd name="connsiteY85" fmla="*/ 3869490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55437 w 3490451"/>
              <a:gd name="connsiteY132" fmla="*/ 2817139 h 4203787"/>
              <a:gd name="connsiteX133" fmla="*/ 3387572 w 3490451"/>
              <a:gd name="connsiteY133" fmla="*/ 2734224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96704 w 3490451"/>
              <a:gd name="connsiteY55" fmla="*/ 2606705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7465 w 3490451"/>
              <a:gd name="connsiteY82" fmla="*/ 3812835 h 4203787"/>
              <a:gd name="connsiteX83" fmla="*/ 1116625 w 3490451"/>
              <a:gd name="connsiteY83" fmla="*/ 3835437 h 4203787"/>
              <a:gd name="connsiteX84" fmla="*/ 1160206 w 3490451"/>
              <a:gd name="connsiteY84" fmla="*/ 3830161 h 4203787"/>
              <a:gd name="connsiteX85" fmla="*/ 1230360 w 3490451"/>
              <a:gd name="connsiteY85" fmla="*/ 3914095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55437 w 3490451"/>
              <a:gd name="connsiteY132" fmla="*/ 2817139 h 4203787"/>
              <a:gd name="connsiteX133" fmla="*/ 3387572 w 3490451"/>
              <a:gd name="connsiteY133" fmla="*/ 2734224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91148 w 3490451"/>
              <a:gd name="connsiteY0" fmla="*/ 5413 h 4203787"/>
              <a:gd name="connsiteX1" fmla="*/ 1622322 w 3490451"/>
              <a:gd name="connsiteY1" fmla="*/ 44742 h 4203787"/>
              <a:gd name="connsiteX2" fmla="*/ 1533832 w 3490451"/>
              <a:gd name="connsiteY2" fmla="*/ 74238 h 4203787"/>
              <a:gd name="connsiteX3" fmla="*/ 1504335 w 3490451"/>
              <a:gd name="connsiteY3" fmla="*/ 84071 h 4203787"/>
              <a:gd name="connsiteX4" fmla="*/ 1445342 w 3490451"/>
              <a:gd name="connsiteY4" fmla="*/ 123400 h 4203787"/>
              <a:gd name="connsiteX5" fmla="*/ 1415845 w 3490451"/>
              <a:gd name="connsiteY5" fmla="*/ 133232 h 4203787"/>
              <a:gd name="connsiteX6" fmla="*/ 1327355 w 3490451"/>
              <a:gd name="connsiteY6" fmla="*/ 182393 h 4203787"/>
              <a:gd name="connsiteX7" fmla="*/ 1268361 w 3490451"/>
              <a:gd name="connsiteY7" fmla="*/ 221722 h 4203787"/>
              <a:gd name="connsiteX8" fmla="*/ 1238864 w 3490451"/>
              <a:gd name="connsiteY8" fmla="*/ 241387 h 4203787"/>
              <a:gd name="connsiteX9" fmla="*/ 1209367 w 3490451"/>
              <a:gd name="connsiteY9" fmla="*/ 251219 h 4203787"/>
              <a:gd name="connsiteX10" fmla="*/ 1150374 w 3490451"/>
              <a:gd name="connsiteY10" fmla="*/ 300380 h 4203787"/>
              <a:gd name="connsiteX11" fmla="*/ 1120877 w 3490451"/>
              <a:gd name="connsiteY11" fmla="*/ 310213 h 4203787"/>
              <a:gd name="connsiteX12" fmla="*/ 1061884 w 3490451"/>
              <a:gd name="connsiteY12" fmla="*/ 349542 h 4203787"/>
              <a:gd name="connsiteX13" fmla="*/ 1002890 w 3490451"/>
              <a:gd name="connsiteY13" fmla="*/ 388871 h 4203787"/>
              <a:gd name="connsiteX14" fmla="*/ 973393 w 3490451"/>
              <a:gd name="connsiteY14" fmla="*/ 408535 h 4203787"/>
              <a:gd name="connsiteX15" fmla="*/ 953729 w 3490451"/>
              <a:gd name="connsiteY15" fmla="*/ 438032 h 4203787"/>
              <a:gd name="connsiteX16" fmla="*/ 894735 w 3490451"/>
              <a:gd name="connsiteY16" fmla="*/ 477361 h 4203787"/>
              <a:gd name="connsiteX17" fmla="*/ 865238 w 3490451"/>
              <a:gd name="connsiteY17" fmla="*/ 497026 h 4203787"/>
              <a:gd name="connsiteX18" fmla="*/ 806245 w 3490451"/>
              <a:gd name="connsiteY18" fmla="*/ 546187 h 4203787"/>
              <a:gd name="connsiteX19" fmla="*/ 786580 w 3490451"/>
              <a:gd name="connsiteY19" fmla="*/ 575684 h 4203787"/>
              <a:gd name="connsiteX20" fmla="*/ 757084 w 3490451"/>
              <a:gd name="connsiteY20" fmla="*/ 585516 h 4203787"/>
              <a:gd name="connsiteX21" fmla="*/ 727587 w 3490451"/>
              <a:gd name="connsiteY21" fmla="*/ 605180 h 4203787"/>
              <a:gd name="connsiteX22" fmla="*/ 707922 w 3490451"/>
              <a:gd name="connsiteY22" fmla="*/ 634677 h 4203787"/>
              <a:gd name="connsiteX23" fmla="*/ 648929 w 3490451"/>
              <a:gd name="connsiteY23" fmla="*/ 674006 h 4203787"/>
              <a:gd name="connsiteX24" fmla="*/ 629264 w 3490451"/>
              <a:gd name="connsiteY24" fmla="*/ 703503 h 4203787"/>
              <a:gd name="connsiteX25" fmla="*/ 599767 w 3490451"/>
              <a:gd name="connsiteY25" fmla="*/ 723167 h 4203787"/>
              <a:gd name="connsiteX26" fmla="*/ 560438 w 3490451"/>
              <a:gd name="connsiteY26" fmla="*/ 782161 h 4203787"/>
              <a:gd name="connsiteX27" fmla="*/ 540774 w 3490451"/>
              <a:gd name="connsiteY27" fmla="*/ 811658 h 4203787"/>
              <a:gd name="connsiteX28" fmla="*/ 511277 w 3490451"/>
              <a:gd name="connsiteY28" fmla="*/ 821490 h 4203787"/>
              <a:gd name="connsiteX29" fmla="*/ 462116 w 3490451"/>
              <a:gd name="connsiteY29" fmla="*/ 870651 h 4203787"/>
              <a:gd name="connsiteX30" fmla="*/ 412955 w 3490451"/>
              <a:gd name="connsiteY30" fmla="*/ 919813 h 4203787"/>
              <a:gd name="connsiteX31" fmla="*/ 353961 w 3490451"/>
              <a:gd name="connsiteY31" fmla="*/ 1008303 h 4203787"/>
              <a:gd name="connsiteX32" fmla="*/ 334297 w 3490451"/>
              <a:gd name="connsiteY32" fmla="*/ 1037800 h 4203787"/>
              <a:gd name="connsiteX33" fmla="*/ 324464 w 3490451"/>
              <a:gd name="connsiteY33" fmla="*/ 1067296 h 4203787"/>
              <a:gd name="connsiteX34" fmla="*/ 285135 w 3490451"/>
              <a:gd name="connsiteY34" fmla="*/ 1126290 h 4203787"/>
              <a:gd name="connsiteX35" fmla="*/ 255638 w 3490451"/>
              <a:gd name="connsiteY35" fmla="*/ 1185284 h 4203787"/>
              <a:gd name="connsiteX36" fmla="*/ 216309 w 3490451"/>
              <a:gd name="connsiteY36" fmla="*/ 1244277 h 4203787"/>
              <a:gd name="connsiteX37" fmla="*/ 176980 w 3490451"/>
              <a:gd name="connsiteY37" fmla="*/ 1293438 h 4203787"/>
              <a:gd name="connsiteX38" fmla="*/ 167148 w 3490451"/>
              <a:gd name="connsiteY38" fmla="*/ 1322935 h 4203787"/>
              <a:gd name="connsiteX39" fmla="*/ 147484 w 3490451"/>
              <a:gd name="connsiteY39" fmla="*/ 1352432 h 4203787"/>
              <a:gd name="connsiteX40" fmla="*/ 117987 w 3490451"/>
              <a:gd name="connsiteY40" fmla="*/ 1440922 h 4203787"/>
              <a:gd name="connsiteX41" fmla="*/ 98322 w 3490451"/>
              <a:gd name="connsiteY41" fmla="*/ 1499916 h 4203787"/>
              <a:gd name="connsiteX42" fmla="*/ 88490 w 3490451"/>
              <a:gd name="connsiteY42" fmla="*/ 1529413 h 4203787"/>
              <a:gd name="connsiteX43" fmla="*/ 68826 w 3490451"/>
              <a:gd name="connsiteY43" fmla="*/ 1627735 h 4203787"/>
              <a:gd name="connsiteX44" fmla="*/ 58993 w 3490451"/>
              <a:gd name="connsiteY44" fmla="*/ 1686729 h 4203787"/>
              <a:gd name="connsiteX45" fmla="*/ 49161 w 3490451"/>
              <a:gd name="connsiteY45" fmla="*/ 1716226 h 4203787"/>
              <a:gd name="connsiteX46" fmla="*/ 39329 w 3490451"/>
              <a:gd name="connsiteY46" fmla="*/ 1755555 h 4203787"/>
              <a:gd name="connsiteX47" fmla="*/ 29497 w 3490451"/>
              <a:gd name="connsiteY47" fmla="*/ 1814548 h 4203787"/>
              <a:gd name="connsiteX48" fmla="*/ 9832 w 3490451"/>
              <a:gd name="connsiteY48" fmla="*/ 1873542 h 4203787"/>
              <a:gd name="connsiteX49" fmla="*/ 0 w 3490451"/>
              <a:gd name="connsiteY49" fmla="*/ 1903038 h 4203787"/>
              <a:gd name="connsiteX50" fmla="*/ 9832 w 3490451"/>
              <a:gd name="connsiteY50" fmla="*/ 2168509 h 4203787"/>
              <a:gd name="connsiteX51" fmla="*/ 19664 w 3490451"/>
              <a:gd name="connsiteY51" fmla="*/ 2207838 h 4203787"/>
              <a:gd name="connsiteX52" fmla="*/ 29497 w 3490451"/>
              <a:gd name="connsiteY52" fmla="*/ 2276664 h 4203787"/>
              <a:gd name="connsiteX53" fmla="*/ 49161 w 3490451"/>
              <a:gd name="connsiteY53" fmla="*/ 2345490 h 4203787"/>
              <a:gd name="connsiteX54" fmla="*/ 58993 w 3490451"/>
              <a:gd name="connsiteY54" fmla="*/ 2384819 h 4203787"/>
              <a:gd name="connsiteX55" fmla="*/ 96704 w 3490451"/>
              <a:gd name="connsiteY55" fmla="*/ 2606705 h 4203787"/>
              <a:gd name="connsiteX56" fmla="*/ 108155 w 3490451"/>
              <a:gd name="connsiteY56" fmla="*/ 2689619 h 4203787"/>
              <a:gd name="connsiteX57" fmla="*/ 137651 w 3490451"/>
              <a:gd name="connsiteY57" fmla="*/ 2719116 h 4203787"/>
              <a:gd name="connsiteX58" fmla="*/ 157316 w 3490451"/>
              <a:gd name="connsiteY58" fmla="*/ 2778109 h 4203787"/>
              <a:gd name="connsiteX59" fmla="*/ 176980 w 3490451"/>
              <a:gd name="connsiteY59" fmla="*/ 2807606 h 4203787"/>
              <a:gd name="connsiteX60" fmla="*/ 196645 w 3490451"/>
              <a:gd name="connsiteY60" fmla="*/ 2866600 h 4203787"/>
              <a:gd name="connsiteX61" fmla="*/ 216309 w 3490451"/>
              <a:gd name="connsiteY61" fmla="*/ 2925593 h 4203787"/>
              <a:gd name="connsiteX62" fmla="*/ 226142 w 3490451"/>
              <a:gd name="connsiteY62" fmla="*/ 2955090 h 4203787"/>
              <a:gd name="connsiteX63" fmla="*/ 255638 w 3490451"/>
              <a:gd name="connsiteY63" fmla="*/ 3014084 h 4203787"/>
              <a:gd name="connsiteX64" fmla="*/ 275303 w 3490451"/>
              <a:gd name="connsiteY64" fmla="*/ 3043580 h 4203787"/>
              <a:gd name="connsiteX65" fmla="*/ 304800 w 3490451"/>
              <a:gd name="connsiteY65" fmla="*/ 3102574 h 4203787"/>
              <a:gd name="connsiteX66" fmla="*/ 353961 w 3490451"/>
              <a:gd name="connsiteY66" fmla="*/ 3191064 h 4203787"/>
              <a:gd name="connsiteX67" fmla="*/ 412955 w 3490451"/>
              <a:gd name="connsiteY67" fmla="*/ 3240226 h 4203787"/>
              <a:gd name="connsiteX68" fmla="*/ 462116 w 3490451"/>
              <a:gd name="connsiteY68" fmla="*/ 3289387 h 4203787"/>
              <a:gd name="connsiteX69" fmla="*/ 511277 w 3490451"/>
              <a:gd name="connsiteY69" fmla="*/ 3348380 h 4203787"/>
              <a:gd name="connsiteX70" fmla="*/ 530942 w 3490451"/>
              <a:gd name="connsiteY70" fmla="*/ 3377877 h 4203787"/>
              <a:gd name="connsiteX71" fmla="*/ 560438 w 3490451"/>
              <a:gd name="connsiteY71" fmla="*/ 3397542 h 4203787"/>
              <a:gd name="connsiteX72" fmla="*/ 619432 w 3490451"/>
              <a:gd name="connsiteY72" fmla="*/ 3446703 h 4203787"/>
              <a:gd name="connsiteX73" fmla="*/ 698090 w 3490451"/>
              <a:gd name="connsiteY73" fmla="*/ 3515529 h 4203787"/>
              <a:gd name="connsiteX74" fmla="*/ 727587 w 3490451"/>
              <a:gd name="connsiteY74" fmla="*/ 3535193 h 4203787"/>
              <a:gd name="connsiteX75" fmla="*/ 747251 w 3490451"/>
              <a:gd name="connsiteY75" fmla="*/ 3564690 h 4203787"/>
              <a:gd name="connsiteX76" fmla="*/ 806245 w 3490451"/>
              <a:gd name="connsiteY76" fmla="*/ 3604019 h 4203787"/>
              <a:gd name="connsiteX77" fmla="*/ 835742 w 3490451"/>
              <a:gd name="connsiteY77" fmla="*/ 3623684 h 4203787"/>
              <a:gd name="connsiteX78" fmla="*/ 875071 w 3490451"/>
              <a:gd name="connsiteY78" fmla="*/ 3633516 h 4203787"/>
              <a:gd name="connsiteX79" fmla="*/ 904567 w 3490451"/>
              <a:gd name="connsiteY79" fmla="*/ 3653180 h 4203787"/>
              <a:gd name="connsiteX80" fmla="*/ 941259 w 3490451"/>
              <a:gd name="connsiteY80" fmla="*/ 3711874 h 4203787"/>
              <a:gd name="connsiteX81" fmla="*/ 1011404 w 3490451"/>
              <a:gd name="connsiteY81" fmla="*/ 3746947 h 4203787"/>
              <a:gd name="connsiteX82" fmla="*/ 1067465 w 3490451"/>
              <a:gd name="connsiteY82" fmla="*/ 3812835 h 4203787"/>
              <a:gd name="connsiteX83" fmla="*/ 1116625 w 3490451"/>
              <a:gd name="connsiteY83" fmla="*/ 3835437 h 4203787"/>
              <a:gd name="connsiteX84" fmla="*/ 1160206 w 3490451"/>
              <a:gd name="connsiteY84" fmla="*/ 3885917 h 4203787"/>
              <a:gd name="connsiteX85" fmla="*/ 1230360 w 3490451"/>
              <a:gd name="connsiteY85" fmla="*/ 3914095 h 4203787"/>
              <a:gd name="connsiteX86" fmla="*/ 1248697 w 3490451"/>
              <a:gd name="connsiteY86" fmla="*/ 3898987 h 4203787"/>
              <a:gd name="connsiteX87" fmla="*/ 1278193 w 3490451"/>
              <a:gd name="connsiteY87" fmla="*/ 3918651 h 4203787"/>
              <a:gd name="connsiteX88" fmla="*/ 1297858 w 3490451"/>
              <a:gd name="connsiteY88" fmla="*/ 3948148 h 4203787"/>
              <a:gd name="connsiteX89" fmla="*/ 1386348 w 3490451"/>
              <a:gd name="connsiteY89" fmla="*/ 4016974 h 4203787"/>
              <a:gd name="connsiteX90" fmla="*/ 1415845 w 3490451"/>
              <a:gd name="connsiteY90" fmla="*/ 4036638 h 4203787"/>
              <a:gd name="connsiteX91" fmla="*/ 1504335 w 3490451"/>
              <a:gd name="connsiteY91" fmla="*/ 4075967 h 4203787"/>
              <a:gd name="connsiteX92" fmla="*/ 1533832 w 3490451"/>
              <a:gd name="connsiteY92" fmla="*/ 4085800 h 4203787"/>
              <a:gd name="connsiteX93" fmla="*/ 1592826 w 3490451"/>
              <a:gd name="connsiteY93" fmla="*/ 4125129 h 4203787"/>
              <a:gd name="connsiteX94" fmla="*/ 1651819 w 3490451"/>
              <a:gd name="connsiteY94" fmla="*/ 4164458 h 4203787"/>
              <a:gd name="connsiteX95" fmla="*/ 1681316 w 3490451"/>
              <a:gd name="connsiteY95" fmla="*/ 4184122 h 4203787"/>
              <a:gd name="connsiteX96" fmla="*/ 1750142 w 3490451"/>
              <a:gd name="connsiteY96" fmla="*/ 4203787 h 4203787"/>
              <a:gd name="connsiteX97" fmla="*/ 1799303 w 3490451"/>
              <a:gd name="connsiteY97" fmla="*/ 4193955 h 4203787"/>
              <a:gd name="connsiteX98" fmla="*/ 1858297 w 3490451"/>
              <a:gd name="connsiteY98" fmla="*/ 4174290 h 4203787"/>
              <a:gd name="connsiteX99" fmla="*/ 1936955 w 3490451"/>
              <a:gd name="connsiteY99" fmla="*/ 4105464 h 4203787"/>
              <a:gd name="connsiteX100" fmla="*/ 1966451 w 3490451"/>
              <a:gd name="connsiteY100" fmla="*/ 4075967 h 4203787"/>
              <a:gd name="connsiteX101" fmla="*/ 1995948 w 3490451"/>
              <a:gd name="connsiteY101" fmla="*/ 4066135 h 4203787"/>
              <a:gd name="connsiteX102" fmla="*/ 2084438 w 3490451"/>
              <a:gd name="connsiteY102" fmla="*/ 4016974 h 4203787"/>
              <a:gd name="connsiteX103" fmla="*/ 2113935 w 3490451"/>
              <a:gd name="connsiteY103" fmla="*/ 3997309 h 4203787"/>
              <a:gd name="connsiteX104" fmla="*/ 2143432 w 3490451"/>
              <a:gd name="connsiteY104" fmla="*/ 3967813 h 4203787"/>
              <a:gd name="connsiteX105" fmla="*/ 2172929 w 3490451"/>
              <a:gd name="connsiteY105" fmla="*/ 3957980 h 4203787"/>
              <a:gd name="connsiteX106" fmla="*/ 2202426 w 3490451"/>
              <a:gd name="connsiteY106" fmla="*/ 3938316 h 4203787"/>
              <a:gd name="connsiteX107" fmla="*/ 2261419 w 3490451"/>
              <a:gd name="connsiteY107" fmla="*/ 3918651 h 4203787"/>
              <a:gd name="connsiteX108" fmla="*/ 2281084 w 3490451"/>
              <a:gd name="connsiteY108" fmla="*/ 3889155 h 4203787"/>
              <a:gd name="connsiteX109" fmla="*/ 2310580 w 3490451"/>
              <a:gd name="connsiteY109" fmla="*/ 3879322 h 4203787"/>
              <a:gd name="connsiteX110" fmla="*/ 2369574 w 3490451"/>
              <a:gd name="connsiteY110" fmla="*/ 3839993 h 4203787"/>
              <a:gd name="connsiteX111" fmla="*/ 2399071 w 3490451"/>
              <a:gd name="connsiteY111" fmla="*/ 3820329 h 4203787"/>
              <a:gd name="connsiteX112" fmla="*/ 2418735 w 3490451"/>
              <a:gd name="connsiteY112" fmla="*/ 3790832 h 4203787"/>
              <a:gd name="connsiteX113" fmla="*/ 2477729 w 3490451"/>
              <a:gd name="connsiteY113" fmla="*/ 3751503 h 4203787"/>
              <a:gd name="connsiteX114" fmla="*/ 2566219 w 3490451"/>
              <a:gd name="connsiteY114" fmla="*/ 3692509 h 4203787"/>
              <a:gd name="connsiteX115" fmla="*/ 2625213 w 3490451"/>
              <a:gd name="connsiteY115" fmla="*/ 3653180 h 4203787"/>
              <a:gd name="connsiteX116" fmla="*/ 2743200 w 3490451"/>
              <a:gd name="connsiteY116" fmla="*/ 3554858 h 4203787"/>
              <a:gd name="connsiteX117" fmla="*/ 2772697 w 3490451"/>
              <a:gd name="connsiteY117" fmla="*/ 3545026 h 4203787"/>
              <a:gd name="connsiteX118" fmla="*/ 2831690 w 3490451"/>
              <a:gd name="connsiteY118" fmla="*/ 3505696 h 4203787"/>
              <a:gd name="connsiteX119" fmla="*/ 2880851 w 3490451"/>
              <a:gd name="connsiteY119" fmla="*/ 3456535 h 4203787"/>
              <a:gd name="connsiteX120" fmla="*/ 2930013 w 3490451"/>
              <a:gd name="connsiteY120" fmla="*/ 3397542 h 4203787"/>
              <a:gd name="connsiteX121" fmla="*/ 2949677 w 3490451"/>
              <a:gd name="connsiteY121" fmla="*/ 3368045 h 4203787"/>
              <a:gd name="connsiteX122" fmla="*/ 3008671 w 3490451"/>
              <a:gd name="connsiteY122" fmla="*/ 3328716 h 4203787"/>
              <a:gd name="connsiteX123" fmla="*/ 3057832 w 3490451"/>
              <a:gd name="connsiteY123" fmla="*/ 3279555 h 4203787"/>
              <a:gd name="connsiteX124" fmla="*/ 3077497 w 3490451"/>
              <a:gd name="connsiteY124" fmla="*/ 3250058 h 4203787"/>
              <a:gd name="connsiteX125" fmla="*/ 3106993 w 3490451"/>
              <a:gd name="connsiteY125" fmla="*/ 3230393 h 4203787"/>
              <a:gd name="connsiteX126" fmla="*/ 3165987 w 3490451"/>
              <a:gd name="connsiteY126" fmla="*/ 3181232 h 4203787"/>
              <a:gd name="connsiteX127" fmla="*/ 3234813 w 3490451"/>
              <a:gd name="connsiteY127" fmla="*/ 3092742 h 4203787"/>
              <a:gd name="connsiteX128" fmla="*/ 3254477 w 3490451"/>
              <a:gd name="connsiteY128" fmla="*/ 3063245 h 4203787"/>
              <a:gd name="connsiteX129" fmla="*/ 3283974 w 3490451"/>
              <a:gd name="connsiteY129" fmla="*/ 2974755 h 4203787"/>
              <a:gd name="connsiteX130" fmla="*/ 3313471 w 3490451"/>
              <a:gd name="connsiteY130" fmla="*/ 2886264 h 4203787"/>
              <a:gd name="connsiteX131" fmla="*/ 3323303 w 3490451"/>
              <a:gd name="connsiteY131" fmla="*/ 2856767 h 4203787"/>
              <a:gd name="connsiteX132" fmla="*/ 3355437 w 3490451"/>
              <a:gd name="connsiteY132" fmla="*/ 2817139 h 4203787"/>
              <a:gd name="connsiteX133" fmla="*/ 3387572 w 3490451"/>
              <a:gd name="connsiteY133" fmla="*/ 2734224 h 4203787"/>
              <a:gd name="connsiteX134" fmla="*/ 3410175 w 3490451"/>
              <a:gd name="connsiteY134" fmla="*/ 2658504 h 4203787"/>
              <a:gd name="connsiteX135" fmla="*/ 3431458 w 3490451"/>
              <a:gd name="connsiteY135" fmla="*/ 2483142 h 4203787"/>
              <a:gd name="connsiteX136" fmla="*/ 3441290 w 3490451"/>
              <a:gd name="connsiteY136" fmla="*/ 2453645 h 4203787"/>
              <a:gd name="connsiteX137" fmla="*/ 3451122 w 3490451"/>
              <a:gd name="connsiteY137" fmla="*/ 2424148 h 4203787"/>
              <a:gd name="connsiteX138" fmla="*/ 3460955 w 3490451"/>
              <a:gd name="connsiteY138" fmla="*/ 2325826 h 4203787"/>
              <a:gd name="connsiteX139" fmla="*/ 3480619 w 3490451"/>
              <a:gd name="connsiteY139" fmla="*/ 2296329 h 4203787"/>
              <a:gd name="connsiteX140" fmla="*/ 3490451 w 3490451"/>
              <a:gd name="connsiteY140" fmla="*/ 2158677 h 4203787"/>
              <a:gd name="connsiteX141" fmla="*/ 3480619 w 3490451"/>
              <a:gd name="connsiteY141" fmla="*/ 1971864 h 4203787"/>
              <a:gd name="connsiteX142" fmla="*/ 3470787 w 3490451"/>
              <a:gd name="connsiteY142" fmla="*/ 1922703 h 4203787"/>
              <a:gd name="connsiteX143" fmla="*/ 3451122 w 3490451"/>
              <a:gd name="connsiteY143" fmla="*/ 1785051 h 4203787"/>
              <a:gd name="connsiteX144" fmla="*/ 3431458 w 3490451"/>
              <a:gd name="connsiteY144" fmla="*/ 1696561 h 4203787"/>
              <a:gd name="connsiteX145" fmla="*/ 3421626 w 3490451"/>
              <a:gd name="connsiteY145" fmla="*/ 1647400 h 4203787"/>
              <a:gd name="connsiteX146" fmla="*/ 3411793 w 3490451"/>
              <a:gd name="connsiteY146" fmla="*/ 1617903 h 4203787"/>
              <a:gd name="connsiteX147" fmla="*/ 3382297 w 3490451"/>
              <a:gd name="connsiteY147" fmla="*/ 1519580 h 4203787"/>
              <a:gd name="connsiteX148" fmla="*/ 3352800 w 3490451"/>
              <a:gd name="connsiteY148" fmla="*/ 1431090 h 4203787"/>
              <a:gd name="connsiteX149" fmla="*/ 3342967 w 3490451"/>
              <a:gd name="connsiteY149" fmla="*/ 1401593 h 4203787"/>
              <a:gd name="connsiteX150" fmla="*/ 3333135 w 3490451"/>
              <a:gd name="connsiteY150" fmla="*/ 1372096 h 4203787"/>
              <a:gd name="connsiteX151" fmla="*/ 3313471 w 3490451"/>
              <a:gd name="connsiteY151" fmla="*/ 1342600 h 4203787"/>
              <a:gd name="connsiteX152" fmla="*/ 3303638 w 3490451"/>
              <a:gd name="connsiteY152" fmla="*/ 1313103 h 4203787"/>
              <a:gd name="connsiteX153" fmla="*/ 3264309 w 3490451"/>
              <a:gd name="connsiteY153" fmla="*/ 1254109 h 4203787"/>
              <a:gd name="connsiteX154" fmla="*/ 3234813 w 3490451"/>
              <a:gd name="connsiteY154" fmla="*/ 1195116 h 4203787"/>
              <a:gd name="connsiteX155" fmla="*/ 3224980 w 3490451"/>
              <a:gd name="connsiteY155" fmla="*/ 1165619 h 4203787"/>
              <a:gd name="connsiteX156" fmla="*/ 3205316 w 3490451"/>
              <a:gd name="connsiteY156" fmla="*/ 1136122 h 4203787"/>
              <a:gd name="connsiteX157" fmla="*/ 3156155 w 3490451"/>
              <a:gd name="connsiteY157" fmla="*/ 1047632 h 4203787"/>
              <a:gd name="connsiteX158" fmla="*/ 3126658 w 3490451"/>
              <a:gd name="connsiteY158" fmla="*/ 1018135 h 4203787"/>
              <a:gd name="connsiteX159" fmla="*/ 3087329 w 3490451"/>
              <a:gd name="connsiteY159" fmla="*/ 959142 h 4203787"/>
              <a:gd name="connsiteX160" fmla="*/ 3067664 w 3490451"/>
              <a:gd name="connsiteY160" fmla="*/ 929645 h 4203787"/>
              <a:gd name="connsiteX161" fmla="*/ 3038167 w 3490451"/>
              <a:gd name="connsiteY161" fmla="*/ 909980 h 4203787"/>
              <a:gd name="connsiteX162" fmla="*/ 2969342 w 3490451"/>
              <a:gd name="connsiteY162" fmla="*/ 831322 h 4203787"/>
              <a:gd name="connsiteX163" fmla="*/ 2920180 w 3490451"/>
              <a:gd name="connsiteY163" fmla="*/ 791993 h 4203787"/>
              <a:gd name="connsiteX164" fmla="*/ 2900516 w 3490451"/>
              <a:gd name="connsiteY164" fmla="*/ 762496 h 4203787"/>
              <a:gd name="connsiteX165" fmla="*/ 2812026 w 3490451"/>
              <a:gd name="connsiteY165" fmla="*/ 693671 h 4203787"/>
              <a:gd name="connsiteX166" fmla="*/ 2792361 w 3490451"/>
              <a:gd name="connsiteY166" fmla="*/ 664174 h 4203787"/>
              <a:gd name="connsiteX167" fmla="*/ 2762864 w 3490451"/>
              <a:gd name="connsiteY167" fmla="*/ 634677 h 4203787"/>
              <a:gd name="connsiteX168" fmla="*/ 2723535 w 3490451"/>
              <a:gd name="connsiteY168" fmla="*/ 575684 h 4203787"/>
              <a:gd name="connsiteX169" fmla="*/ 2664542 w 3490451"/>
              <a:gd name="connsiteY169" fmla="*/ 526522 h 4203787"/>
              <a:gd name="connsiteX170" fmla="*/ 2605548 w 3490451"/>
              <a:gd name="connsiteY170" fmla="*/ 487193 h 4203787"/>
              <a:gd name="connsiteX171" fmla="*/ 2585884 w 3490451"/>
              <a:gd name="connsiteY171" fmla="*/ 457696 h 4203787"/>
              <a:gd name="connsiteX172" fmla="*/ 2556387 w 3490451"/>
              <a:gd name="connsiteY172" fmla="*/ 447864 h 4203787"/>
              <a:gd name="connsiteX173" fmla="*/ 2526890 w 3490451"/>
              <a:gd name="connsiteY173" fmla="*/ 428200 h 4203787"/>
              <a:gd name="connsiteX174" fmla="*/ 2497393 w 3490451"/>
              <a:gd name="connsiteY174" fmla="*/ 418367 h 4203787"/>
              <a:gd name="connsiteX175" fmla="*/ 2438400 w 3490451"/>
              <a:gd name="connsiteY175" fmla="*/ 388871 h 4203787"/>
              <a:gd name="connsiteX176" fmla="*/ 2379406 w 3490451"/>
              <a:gd name="connsiteY176" fmla="*/ 339709 h 4203787"/>
              <a:gd name="connsiteX177" fmla="*/ 2349909 w 3490451"/>
              <a:gd name="connsiteY177" fmla="*/ 329877 h 4203787"/>
              <a:gd name="connsiteX178" fmla="*/ 2320413 w 3490451"/>
              <a:gd name="connsiteY178" fmla="*/ 310213 h 4203787"/>
              <a:gd name="connsiteX179" fmla="*/ 2290916 w 3490451"/>
              <a:gd name="connsiteY179" fmla="*/ 300380 h 4203787"/>
              <a:gd name="connsiteX180" fmla="*/ 2212258 w 3490451"/>
              <a:gd name="connsiteY180" fmla="*/ 231555 h 4203787"/>
              <a:gd name="connsiteX181" fmla="*/ 2123767 w 3490451"/>
              <a:gd name="connsiteY181" fmla="*/ 202058 h 4203787"/>
              <a:gd name="connsiteX182" fmla="*/ 2094271 w 3490451"/>
              <a:gd name="connsiteY182" fmla="*/ 192226 h 4203787"/>
              <a:gd name="connsiteX183" fmla="*/ 2025445 w 3490451"/>
              <a:gd name="connsiteY183" fmla="*/ 143064 h 4203787"/>
              <a:gd name="connsiteX184" fmla="*/ 1966451 w 3490451"/>
              <a:gd name="connsiteY184" fmla="*/ 103735 h 4203787"/>
              <a:gd name="connsiteX185" fmla="*/ 1936955 w 3490451"/>
              <a:gd name="connsiteY185" fmla="*/ 84071 h 4203787"/>
              <a:gd name="connsiteX186" fmla="*/ 1877961 w 3490451"/>
              <a:gd name="connsiteY186" fmla="*/ 64406 h 4203787"/>
              <a:gd name="connsiteX187" fmla="*/ 1848464 w 3490451"/>
              <a:gd name="connsiteY187" fmla="*/ 54574 h 4203787"/>
              <a:gd name="connsiteX188" fmla="*/ 1779638 w 3490451"/>
              <a:gd name="connsiteY188" fmla="*/ 44742 h 4203787"/>
              <a:gd name="connsiteX189" fmla="*/ 1720645 w 3490451"/>
              <a:gd name="connsiteY189" fmla="*/ 15245 h 4203787"/>
              <a:gd name="connsiteX190" fmla="*/ 1691148 w 3490451"/>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294987 w 3480638"/>
              <a:gd name="connsiteY65" fmla="*/ 3102574 h 4203787"/>
              <a:gd name="connsiteX66" fmla="*/ 344148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4 w 3480638"/>
              <a:gd name="connsiteY79" fmla="*/ 3653180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38884 w 3480638"/>
              <a:gd name="connsiteY86" fmla="*/ 3898987 h 4203787"/>
              <a:gd name="connsiteX87" fmla="*/ 1268380 w 3480638"/>
              <a:gd name="connsiteY87" fmla="*/ 3918651 h 4203787"/>
              <a:gd name="connsiteX88" fmla="*/ 1288045 w 3480638"/>
              <a:gd name="connsiteY88" fmla="*/ 3948148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31555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294987 w 3480638"/>
              <a:gd name="connsiteY65" fmla="*/ 3102574 h 4203787"/>
              <a:gd name="connsiteX66" fmla="*/ 344148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4 w 3480638"/>
              <a:gd name="connsiteY79" fmla="*/ 3653180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38884 w 3480638"/>
              <a:gd name="connsiteY86" fmla="*/ 3898987 h 4203787"/>
              <a:gd name="connsiteX87" fmla="*/ 1268380 w 3480638"/>
              <a:gd name="connsiteY87" fmla="*/ 3918651 h 4203787"/>
              <a:gd name="connsiteX88" fmla="*/ 1288045 w 3480638"/>
              <a:gd name="connsiteY88" fmla="*/ 3948148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294987 w 3480638"/>
              <a:gd name="connsiteY65" fmla="*/ 3102574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4 w 3480638"/>
              <a:gd name="connsiteY79" fmla="*/ 3653180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38884 w 3480638"/>
              <a:gd name="connsiteY86" fmla="*/ 3898987 h 4203787"/>
              <a:gd name="connsiteX87" fmla="*/ 1268380 w 3480638"/>
              <a:gd name="connsiteY87" fmla="*/ 3918651 h 4203787"/>
              <a:gd name="connsiteX88" fmla="*/ 1288045 w 3480638"/>
              <a:gd name="connsiteY88" fmla="*/ 3948148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4 w 3480638"/>
              <a:gd name="connsiteY79" fmla="*/ 3653180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38884 w 3480638"/>
              <a:gd name="connsiteY86" fmla="*/ 3898987 h 4203787"/>
              <a:gd name="connsiteX87" fmla="*/ 1268380 w 3480638"/>
              <a:gd name="connsiteY87" fmla="*/ 3918651 h 4203787"/>
              <a:gd name="connsiteX88" fmla="*/ 1288045 w 3480638"/>
              <a:gd name="connsiteY88" fmla="*/ 3948148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4 w 3480638"/>
              <a:gd name="connsiteY79" fmla="*/ 3653180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38884 w 3480638"/>
              <a:gd name="connsiteY86" fmla="*/ 3898987 h 4203787"/>
              <a:gd name="connsiteX87" fmla="*/ 1268380 w 3480638"/>
              <a:gd name="connsiteY87" fmla="*/ 391865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4 w 3480638"/>
              <a:gd name="connsiteY79" fmla="*/ 3653180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1865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4 w 3480638"/>
              <a:gd name="connsiteY79" fmla="*/ 3653180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65258 w 3480638"/>
              <a:gd name="connsiteY78" fmla="*/ 363351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56174 w 3480638"/>
              <a:gd name="connsiteY126" fmla="*/ 3181232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225000 w 3480638"/>
              <a:gd name="connsiteY127" fmla="*/ 3092742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44664 w 3480638"/>
              <a:gd name="connsiteY128" fmla="*/ 306324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74161 w 3480638"/>
              <a:gd name="connsiteY129" fmla="*/ 2974755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29 w 3480638"/>
              <a:gd name="connsiteY169" fmla="*/ 526522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575684 h 4203787"/>
              <a:gd name="connsiteX169" fmla="*/ 2654730 w 3480638"/>
              <a:gd name="connsiteY169" fmla="*/ 559976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576071 w 3480638"/>
              <a:gd name="connsiteY171" fmla="*/ 457696 h 4203787"/>
              <a:gd name="connsiteX172" fmla="*/ 2546574 w 3480638"/>
              <a:gd name="connsiteY172" fmla="*/ 44786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576071 w 3480638"/>
              <a:gd name="connsiteY171" fmla="*/ 457696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592811 w 3480638"/>
              <a:gd name="connsiteY171" fmla="*/ 513452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202445 w 3480638"/>
              <a:gd name="connsiteY180" fmla="*/ 287312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67916 w 3480638"/>
              <a:gd name="connsiteY113" fmla="*/ 3751503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08922 w 3480638"/>
              <a:gd name="connsiteY112" fmla="*/ 3790832 h 4203787"/>
              <a:gd name="connsiteX113" fmla="*/ 2491041 w 3480638"/>
              <a:gd name="connsiteY113" fmla="*/ 3777912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15400 w 3480638"/>
              <a:gd name="connsiteY115" fmla="*/ 3653180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54858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8484 w 3480638"/>
              <a:gd name="connsiteY98" fmla="*/ 4174290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9490 w 3480638"/>
              <a:gd name="connsiteY97" fmla="*/ 4193955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1001591 w 3480638"/>
              <a:gd name="connsiteY81" fmla="*/ 3746947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595735 w 3480638"/>
              <a:gd name="connsiteY170" fmla="*/ 487193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28354 w 3480638"/>
              <a:gd name="connsiteY161" fmla="*/ 909980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7851 w 3480638"/>
              <a:gd name="connsiteY160" fmla="*/ 929645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77516 w 3480638"/>
              <a:gd name="connsiteY159" fmla="*/ 959142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18135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6342 w 3480638"/>
              <a:gd name="connsiteY157" fmla="*/ 1047632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40995 w 3480638"/>
              <a:gd name="connsiteY172" fmla="*/ 498044 h 4203787"/>
              <a:gd name="connsiteX173" fmla="*/ 2517077 w 3480638"/>
              <a:gd name="connsiteY173" fmla="*/ 428200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40995 w 3480638"/>
              <a:gd name="connsiteY172" fmla="*/ 498044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70727 w 3480638"/>
              <a:gd name="connsiteY172" fmla="*/ 501345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27142 w 3480638"/>
              <a:gd name="connsiteY185" fmla="*/ 84071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70727 w 3480638"/>
              <a:gd name="connsiteY172" fmla="*/ 501345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03735 h 4203787"/>
              <a:gd name="connsiteX185" fmla="*/ 1913928 w 3480638"/>
              <a:gd name="connsiteY185" fmla="*/ 107178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70727 w 3480638"/>
              <a:gd name="connsiteY172" fmla="*/ 501345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33445 h 4203787"/>
              <a:gd name="connsiteX185" fmla="*/ 1913928 w 3480638"/>
              <a:gd name="connsiteY185" fmla="*/ 107178 h 4203787"/>
              <a:gd name="connsiteX186" fmla="*/ 1868148 w 3480638"/>
              <a:gd name="connsiteY186" fmla="*/ 64406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64505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70727 w 3480638"/>
              <a:gd name="connsiteY172" fmla="*/ 501345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33445 h 4203787"/>
              <a:gd name="connsiteX185" fmla="*/ 1913928 w 3480638"/>
              <a:gd name="connsiteY185" fmla="*/ 107178 h 4203787"/>
              <a:gd name="connsiteX186" fmla="*/ 1868148 w 3480638"/>
              <a:gd name="connsiteY186" fmla="*/ 87514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71503 w 3480638"/>
              <a:gd name="connsiteY95" fmla="*/ 4184122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47999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70727 w 3480638"/>
              <a:gd name="connsiteY172" fmla="*/ 501345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33445 h 4203787"/>
              <a:gd name="connsiteX185" fmla="*/ 1913928 w 3480638"/>
              <a:gd name="connsiteY185" fmla="*/ 107178 h 4203787"/>
              <a:gd name="connsiteX186" fmla="*/ 1868148 w 3480638"/>
              <a:gd name="connsiteY186" fmla="*/ 87514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42006 w 3480638"/>
              <a:gd name="connsiteY94" fmla="*/ 4164458 h 4203787"/>
              <a:gd name="connsiteX95" fmla="*/ 1688022 w 3480638"/>
              <a:gd name="connsiteY95" fmla="*/ 4170917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47999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70727 w 3480638"/>
              <a:gd name="connsiteY172" fmla="*/ 501345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33445 h 4203787"/>
              <a:gd name="connsiteX185" fmla="*/ 1913928 w 3480638"/>
              <a:gd name="connsiteY185" fmla="*/ 107178 h 4203787"/>
              <a:gd name="connsiteX186" fmla="*/ 1868148 w 3480638"/>
              <a:gd name="connsiteY186" fmla="*/ 87514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203787"/>
              <a:gd name="connsiteX1" fmla="*/ 1612509 w 3480638"/>
              <a:gd name="connsiteY1" fmla="*/ 44742 h 4203787"/>
              <a:gd name="connsiteX2" fmla="*/ 1524019 w 3480638"/>
              <a:gd name="connsiteY2" fmla="*/ 74238 h 4203787"/>
              <a:gd name="connsiteX3" fmla="*/ 1494522 w 3480638"/>
              <a:gd name="connsiteY3" fmla="*/ 84071 h 4203787"/>
              <a:gd name="connsiteX4" fmla="*/ 1435529 w 3480638"/>
              <a:gd name="connsiteY4" fmla="*/ 123400 h 4203787"/>
              <a:gd name="connsiteX5" fmla="*/ 1406032 w 3480638"/>
              <a:gd name="connsiteY5" fmla="*/ 133232 h 4203787"/>
              <a:gd name="connsiteX6" fmla="*/ 1317542 w 3480638"/>
              <a:gd name="connsiteY6" fmla="*/ 182393 h 4203787"/>
              <a:gd name="connsiteX7" fmla="*/ 1258548 w 3480638"/>
              <a:gd name="connsiteY7" fmla="*/ 221722 h 4203787"/>
              <a:gd name="connsiteX8" fmla="*/ 1229051 w 3480638"/>
              <a:gd name="connsiteY8" fmla="*/ 241387 h 4203787"/>
              <a:gd name="connsiteX9" fmla="*/ 1199554 w 3480638"/>
              <a:gd name="connsiteY9" fmla="*/ 251219 h 4203787"/>
              <a:gd name="connsiteX10" fmla="*/ 1140561 w 3480638"/>
              <a:gd name="connsiteY10" fmla="*/ 300380 h 4203787"/>
              <a:gd name="connsiteX11" fmla="*/ 1111064 w 3480638"/>
              <a:gd name="connsiteY11" fmla="*/ 310213 h 4203787"/>
              <a:gd name="connsiteX12" fmla="*/ 1052071 w 3480638"/>
              <a:gd name="connsiteY12" fmla="*/ 349542 h 4203787"/>
              <a:gd name="connsiteX13" fmla="*/ 993077 w 3480638"/>
              <a:gd name="connsiteY13" fmla="*/ 388871 h 4203787"/>
              <a:gd name="connsiteX14" fmla="*/ 963580 w 3480638"/>
              <a:gd name="connsiteY14" fmla="*/ 408535 h 4203787"/>
              <a:gd name="connsiteX15" fmla="*/ 943916 w 3480638"/>
              <a:gd name="connsiteY15" fmla="*/ 438032 h 4203787"/>
              <a:gd name="connsiteX16" fmla="*/ 884922 w 3480638"/>
              <a:gd name="connsiteY16" fmla="*/ 477361 h 4203787"/>
              <a:gd name="connsiteX17" fmla="*/ 855425 w 3480638"/>
              <a:gd name="connsiteY17" fmla="*/ 497026 h 4203787"/>
              <a:gd name="connsiteX18" fmla="*/ 796432 w 3480638"/>
              <a:gd name="connsiteY18" fmla="*/ 546187 h 4203787"/>
              <a:gd name="connsiteX19" fmla="*/ 776767 w 3480638"/>
              <a:gd name="connsiteY19" fmla="*/ 575684 h 4203787"/>
              <a:gd name="connsiteX20" fmla="*/ 747271 w 3480638"/>
              <a:gd name="connsiteY20" fmla="*/ 585516 h 4203787"/>
              <a:gd name="connsiteX21" fmla="*/ 717774 w 3480638"/>
              <a:gd name="connsiteY21" fmla="*/ 605180 h 4203787"/>
              <a:gd name="connsiteX22" fmla="*/ 698109 w 3480638"/>
              <a:gd name="connsiteY22" fmla="*/ 634677 h 4203787"/>
              <a:gd name="connsiteX23" fmla="*/ 639116 w 3480638"/>
              <a:gd name="connsiteY23" fmla="*/ 674006 h 4203787"/>
              <a:gd name="connsiteX24" fmla="*/ 619451 w 3480638"/>
              <a:gd name="connsiteY24" fmla="*/ 703503 h 4203787"/>
              <a:gd name="connsiteX25" fmla="*/ 589954 w 3480638"/>
              <a:gd name="connsiteY25" fmla="*/ 723167 h 4203787"/>
              <a:gd name="connsiteX26" fmla="*/ 550625 w 3480638"/>
              <a:gd name="connsiteY26" fmla="*/ 782161 h 4203787"/>
              <a:gd name="connsiteX27" fmla="*/ 530961 w 3480638"/>
              <a:gd name="connsiteY27" fmla="*/ 811658 h 4203787"/>
              <a:gd name="connsiteX28" fmla="*/ 501464 w 3480638"/>
              <a:gd name="connsiteY28" fmla="*/ 821490 h 4203787"/>
              <a:gd name="connsiteX29" fmla="*/ 452303 w 3480638"/>
              <a:gd name="connsiteY29" fmla="*/ 870651 h 4203787"/>
              <a:gd name="connsiteX30" fmla="*/ 403142 w 3480638"/>
              <a:gd name="connsiteY30" fmla="*/ 919813 h 4203787"/>
              <a:gd name="connsiteX31" fmla="*/ 344148 w 3480638"/>
              <a:gd name="connsiteY31" fmla="*/ 1008303 h 4203787"/>
              <a:gd name="connsiteX32" fmla="*/ 324484 w 3480638"/>
              <a:gd name="connsiteY32" fmla="*/ 1037800 h 4203787"/>
              <a:gd name="connsiteX33" fmla="*/ 314651 w 3480638"/>
              <a:gd name="connsiteY33" fmla="*/ 1067296 h 4203787"/>
              <a:gd name="connsiteX34" fmla="*/ 275322 w 3480638"/>
              <a:gd name="connsiteY34" fmla="*/ 1126290 h 4203787"/>
              <a:gd name="connsiteX35" fmla="*/ 245825 w 3480638"/>
              <a:gd name="connsiteY35" fmla="*/ 1185284 h 4203787"/>
              <a:gd name="connsiteX36" fmla="*/ 206496 w 3480638"/>
              <a:gd name="connsiteY36" fmla="*/ 1244277 h 4203787"/>
              <a:gd name="connsiteX37" fmla="*/ 167167 w 3480638"/>
              <a:gd name="connsiteY37" fmla="*/ 1293438 h 4203787"/>
              <a:gd name="connsiteX38" fmla="*/ 157335 w 3480638"/>
              <a:gd name="connsiteY38" fmla="*/ 1322935 h 4203787"/>
              <a:gd name="connsiteX39" fmla="*/ 137671 w 3480638"/>
              <a:gd name="connsiteY39" fmla="*/ 1352432 h 4203787"/>
              <a:gd name="connsiteX40" fmla="*/ 108174 w 3480638"/>
              <a:gd name="connsiteY40" fmla="*/ 1440922 h 4203787"/>
              <a:gd name="connsiteX41" fmla="*/ 88509 w 3480638"/>
              <a:gd name="connsiteY41" fmla="*/ 1499916 h 4203787"/>
              <a:gd name="connsiteX42" fmla="*/ 78677 w 3480638"/>
              <a:gd name="connsiteY42" fmla="*/ 1529413 h 4203787"/>
              <a:gd name="connsiteX43" fmla="*/ 59013 w 3480638"/>
              <a:gd name="connsiteY43" fmla="*/ 1627735 h 4203787"/>
              <a:gd name="connsiteX44" fmla="*/ 49180 w 3480638"/>
              <a:gd name="connsiteY44" fmla="*/ 1686729 h 4203787"/>
              <a:gd name="connsiteX45" fmla="*/ 39348 w 3480638"/>
              <a:gd name="connsiteY45" fmla="*/ 1716226 h 4203787"/>
              <a:gd name="connsiteX46" fmla="*/ 29516 w 3480638"/>
              <a:gd name="connsiteY46" fmla="*/ 1755555 h 4203787"/>
              <a:gd name="connsiteX47" fmla="*/ 19684 w 3480638"/>
              <a:gd name="connsiteY47" fmla="*/ 1814548 h 4203787"/>
              <a:gd name="connsiteX48" fmla="*/ 19 w 3480638"/>
              <a:gd name="connsiteY48" fmla="*/ 1873542 h 4203787"/>
              <a:gd name="connsiteX49" fmla="*/ 12507 w 3480638"/>
              <a:gd name="connsiteY49" fmla="*/ 1947642 h 4203787"/>
              <a:gd name="connsiteX50" fmla="*/ 19 w 3480638"/>
              <a:gd name="connsiteY50" fmla="*/ 2168509 h 4203787"/>
              <a:gd name="connsiteX51" fmla="*/ 9851 w 3480638"/>
              <a:gd name="connsiteY51" fmla="*/ 2207838 h 4203787"/>
              <a:gd name="connsiteX52" fmla="*/ 19684 w 3480638"/>
              <a:gd name="connsiteY52" fmla="*/ 2276664 h 4203787"/>
              <a:gd name="connsiteX53" fmla="*/ 39348 w 3480638"/>
              <a:gd name="connsiteY53" fmla="*/ 2345490 h 4203787"/>
              <a:gd name="connsiteX54" fmla="*/ 49180 w 3480638"/>
              <a:gd name="connsiteY54" fmla="*/ 2384819 h 4203787"/>
              <a:gd name="connsiteX55" fmla="*/ 86891 w 3480638"/>
              <a:gd name="connsiteY55" fmla="*/ 2606705 h 4203787"/>
              <a:gd name="connsiteX56" fmla="*/ 98342 w 3480638"/>
              <a:gd name="connsiteY56" fmla="*/ 2689619 h 4203787"/>
              <a:gd name="connsiteX57" fmla="*/ 127838 w 3480638"/>
              <a:gd name="connsiteY57" fmla="*/ 2719116 h 4203787"/>
              <a:gd name="connsiteX58" fmla="*/ 147503 w 3480638"/>
              <a:gd name="connsiteY58" fmla="*/ 2778109 h 4203787"/>
              <a:gd name="connsiteX59" fmla="*/ 167167 w 3480638"/>
              <a:gd name="connsiteY59" fmla="*/ 2807606 h 4203787"/>
              <a:gd name="connsiteX60" fmla="*/ 186832 w 3480638"/>
              <a:gd name="connsiteY60" fmla="*/ 2866600 h 4203787"/>
              <a:gd name="connsiteX61" fmla="*/ 206496 w 3480638"/>
              <a:gd name="connsiteY61" fmla="*/ 2925593 h 4203787"/>
              <a:gd name="connsiteX62" fmla="*/ 216329 w 3480638"/>
              <a:gd name="connsiteY62" fmla="*/ 2955090 h 4203787"/>
              <a:gd name="connsiteX63" fmla="*/ 245825 w 3480638"/>
              <a:gd name="connsiteY63" fmla="*/ 3014084 h 4203787"/>
              <a:gd name="connsiteX64" fmla="*/ 265490 w 3480638"/>
              <a:gd name="connsiteY64" fmla="*/ 3043580 h 4203787"/>
              <a:gd name="connsiteX65" fmla="*/ 322886 w 3480638"/>
              <a:gd name="connsiteY65" fmla="*/ 3108150 h 4203787"/>
              <a:gd name="connsiteX66" fmla="*/ 388786 w 3480638"/>
              <a:gd name="connsiteY66" fmla="*/ 3191064 h 4203787"/>
              <a:gd name="connsiteX67" fmla="*/ 403142 w 3480638"/>
              <a:gd name="connsiteY67" fmla="*/ 3240226 h 4203787"/>
              <a:gd name="connsiteX68" fmla="*/ 452303 w 3480638"/>
              <a:gd name="connsiteY68" fmla="*/ 3289387 h 4203787"/>
              <a:gd name="connsiteX69" fmla="*/ 501464 w 3480638"/>
              <a:gd name="connsiteY69" fmla="*/ 3348380 h 4203787"/>
              <a:gd name="connsiteX70" fmla="*/ 521129 w 3480638"/>
              <a:gd name="connsiteY70" fmla="*/ 3377877 h 4203787"/>
              <a:gd name="connsiteX71" fmla="*/ 550625 w 3480638"/>
              <a:gd name="connsiteY71" fmla="*/ 3397542 h 4203787"/>
              <a:gd name="connsiteX72" fmla="*/ 609619 w 3480638"/>
              <a:gd name="connsiteY72" fmla="*/ 3446703 h 4203787"/>
              <a:gd name="connsiteX73" fmla="*/ 688277 w 3480638"/>
              <a:gd name="connsiteY73" fmla="*/ 3515529 h 4203787"/>
              <a:gd name="connsiteX74" fmla="*/ 717774 w 3480638"/>
              <a:gd name="connsiteY74" fmla="*/ 3535193 h 4203787"/>
              <a:gd name="connsiteX75" fmla="*/ 737438 w 3480638"/>
              <a:gd name="connsiteY75" fmla="*/ 3564690 h 4203787"/>
              <a:gd name="connsiteX76" fmla="*/ 796432 w 3480638"/>
              <a:gd name="connsiteY76" fmla="*/ 3604019 h 4203787"/>
              <a:gd name="connsiteX77" fmla="*/ 825929 w 3480638"/>
              <a:gd name="connsiteY77" fmla="*/ 3623684 h 4203787"/>
              <a:gd name="connsiteX78" fmla="*/ 859677 w 3480638"/>
              <a:gd name="connsiteY78" fmla="*/ 3672546 h 4203787"/>
              <a:gd name="connsiteX79" fmla="*/ 894755 w 3480638"/>
              <a:gd name="connsiteY79" fmla="*/ 3697785 h 4203787"/>
              <a:gd name="connsiteX80" fmla="*/ 931446 w 3480638"/>
              <a:gd name="connsiteY80" fmla="*/ 3711874 h 4203787"/>
              <a:gd name="connsiteX81" fmla="*/ 988376 w 3480638"/>
              <a:gd name="connsiteY81" fmla="*/ 3763452 h 4203787"/>
              <a:gd name="connsiteX82" fmla="*/ 1057652 w 3480638"/>
              <a:gd name="connsiteY82" fmla="*/ 3812835 h 4203787"/>
              <a:gd name="connsiteX83" fmla="*/ 1106812 w 3480638"/>
              <a:gd name="connsiteY83" fmla="*/ 3835437 h 4203787"/>
              <a:gd name="connsiteX84" fmla="*/ 1150393 w 3480638"/>
              <a:gd name="connsiteY84" fmla="*/ 3885917 h 4203787"/>
              <a:gd name="connsiteX85" fmla="*/ 1220547 w 3480638"/>
              <a:gd name="connsiteY85" fmla="*/ 3914095 h 4203787"/>
              <a:gd name="connsiteX86" fmla="*/ 1266783 w 3480638"/>
              <a:gd name="connsiteY86" fmla="*/ 3932441 h 4203787"/>
              <a:gd name="connsiteX87" fmla="*/ 1268380 w 3480638"/>
              <a:gd name="connsiteY87" fmla="*/ 3957681 h 4203787"/>
              <a:gd name="connsiteX88" fmla="*/ 1321523 w 3480638"/>
              <a:gd name="connsiteY88" fmla="*/ 3964875 h 4203787"/>
              <a:gd name="connsiteX89" fmla="*/ 1376535 w 3480638"/>
              <a:gd name="connsiteY89" fmla="*/ 4016974 h 4203787"/>
              <a:gd name="connsiteX90" fmla="*/ 1406032 w 3480638"/>
              <a:gd name="connsiteY90" fmla="*/ 4036638 h 4203787"/>
              <a:gd name="connsiteX91" fmla="*/ 1494522 w 3480638"/>
              <a:gd name="connsiteY91" fmla="*/ 4075967 h 4203787"/>
              <a:gd name="connsiteX92" fmla="*/ 1524019 w 3480638"/>
              <a:gd name="connsiteY92" fmla="*/ 4085800 h 4203787"/>
              <a:gd name="connsiteX93" fmla="*/ 1583013 w 3480638"/>
              <a:gd name="connsiteY93" fmla="*/ 4125129 h 4203787"/>
              <a:gd name="connsiteX94" fmla="*/ 1622185 w 3480638"/>
              <a:gd name="connsiteY94" fmla="*/ 4147953 h 4203787"/>
              <a:gd name="connsiteX95" fmla="*/ 1688022 w 3480638"/>
              <a:gd name="connsiteY95" fmla="*/ 4170917 h 4203787"/>
              <a:gd name="connsiteX96" fmla="*/ 1740329 w 3480638"/>
              <a:gd name="connsiteY96" fmla="*/ 4203787 h 4203787"/>
              <a:gd name="connsiteX97" fmla="*/ 1782883 w 3480638"/>
              <a:gd name="connsiteY97" fmla="*/ 4174149 h 4203787"/>
              <a:gd name="connsiteX98" fmla="*/ 1845180 w 3480638"/>
              <a:gd name="connsiteY98" fmla="*/ 4147881 h 4203787"/>
              <a:gd name="connsiteX99" fmla="*/ 1927142 w 3480638"/>
              <a:gd name="connsiteY99" fmla="*/ 4105464 h 4203787"/>
              <a:gd name="connsiteX100" fmla="*/ 1956638 w 3480638"/>
              <a:gd name="connsiteY100" fmla="*/ 4075967 h 4203787"/>
              <a:gd name="connsiteX101" fmla="*/ 1986135 w 3480638"/>
              <a:gd name="connsiteY101" fmla="*/ 4066135 h 4203787"/>
              <a:gd name="connsiteX102" fmla="*/ 2074625 w 3480638"/>
              <a:gd name="connsiteY102" fmla="*/ 4016974 h 4203787"/>
              <a:gd name="connsiteX103" fmla="*/ 2104122 w 3480638"/>
              <a:gd name="connsiteY103" fmla="*/ 3997309 h 4203787"/>
              <a:gd name="connsiteX104" fmla="*/ 2133619 w 3480638"/>
              <a:gd name="connsiteY104" fmla="*/ 3967813 h 4203787"/>
              <a:gd name="connsiteX105" fmla="*/ 2163116 w 3480638"/>
              <a:gd name="connsiteY105" fmla="*/ 3957980 h 4203787"/>
              <a:gd name="connsiteX106" fmla="*/ 2192613 w 3480638"/>
              <a:gd name="connsiteY106" fmla="*/ 3938316 h 4203787"/>
              <a:gd name="connsiteX107" fmla="*/ 2251606 w 3480638"/>
              <a:gd name="connsiteY107" fmla="*/ 3918651 h 4203787"/>
              <a:gd name="connsiteX108" fmla="*/ 2271271 w 3480638"/>
              <a:gd name="connsiteY108" fmla="*/ 3889155 h 4203787"/>
              <a:gd name="connsiteX109" fmla="*/ 2300767 w 3480638"/>
              <a:gd name="connsiteY109" fmla="*/ 3879322 h 4203787"/>
              <a:gd name="connsiteX110" fmla="*/ 2359761 w 3480638"/>
              <a:gd name="connsiteY110" fmla="*/ 3839993 h 4203787"/>
              <a:gd name="connsiteX111" fmla="*/ 2389258 w 3480638"/>
              <a:gd name="connsiteY111" fmla="*/ 3820329 h 4203787"/>
              <a:gd name="connsiteX112" fmla="*/ 2428743 w 3480638"/>
              <a:gd name="connsiteY112" fmla="*/ 3823843 h 4203787"/>
              <a:gd name="connsiteX113" fmla="*/ 2491041 w 3480638"/>
              <a:gd name="connsiteY113" fmla="*/ 3777912 h 4203787"/>
              <a:gd name="connsiteX114" fmla="*/ 2556406 w 3480638"/>
              <a:gd name="connsiteY114" fmla="*/ 3692509 h 4203787"/>
              <a:gd name="connsiteX115" fmla="*/ 2645132 w 3480638"/>
              <a:gd name="connsiteY115" fmla="*/ 3666384 h 4203787"/>
              <a:gd name="connsiteX116" fmla="*/ 2733387 w 3480638"/>
              <a:gd name="connsiteY116" fmla="*/ 3591170 h 4203787"/>
              <a:gd name="connsiteX117" fmla="*/ 2762884 w 3480638"/>
              <a:gd name="connsiteY117" fmla="*/ 3545026 h 4203787"/>
              <a:gd name="connsiteX118" fmla="*/ 2821877 w 3480638"/>
              <a:gd name="connsiteY118" fmla="*/ 3505696 h 4203787"/>
              <a:gd name="connsiteX119" fmla="*/ 2871038 w 3480638"/>
              <a:gd name="connsiteY119" fmla="*/ 3456535 h 4203787"/>
              <a:gd name="connsiteX120" fmla="*/ 2920200 w 3480638"/>
              <a:gd name="connsiteY120" fmla="*/ 3397542 h 4203787"/>
              <a:gd name="connsiteX121" fmla="*/ 2939864 w 3480638"/>
              <a:gd name="connsiteY121" fmla="*/ 3368045 h 4203787"/>
              <a:gd name="connsiteX122" fmla="*/ 2998858 w 3480638"/>
              <a:gd name="connsiteY122" fmla="*/ 3328716 h 4203787"/>
              <a:gd name="connsiteX123" fmla="*/ 3048019 w 3480638"/>
              <a:gd name="connsiteY123" fmla="*/ 3279555 h 4203787"/>
              <a:gd name="connsiteX124" fmla="*/ 3067684 w 3480638"/>
              <a:gd name="connsiteY124" fmla="*/ 3250058 h 4203787"/>
              <a:gd name="connsiteX125" fmla="*/ 3097180 w 3480638"/>
              <a:gd name="connsiteY125" fmla="*/ 3230393 h 4203787"/>
              <a:gd name="connsiteX126" fmla="*/ 3145014 w 3480638"/>
              <a:gd name="connsiteY126" fmla="*/ 3147999 h 4203787"/>
              <a:gd name="connsiteX127" fmla="*/ 3185941 w 3480638"/>
              <a:gd name="connsiteY127" fmla="*/ 3053713 h 4203787"/>
              <a:gd name="connsiteX128" fmla="*/ 3216765 w 3480638"/>
              <a:gd name="connsiteY128" fmla="*/ 3013065 h 4203787"/>
              <a:gd name="connsiteX129" fmla="*/ 3257422 w 3480638"/>
              <a:gd name="connsiteY129" fmla="*/ 2941301 h 4203787"/>
              <a:gd name="connsiteX130" fmla="*/ 3303658 w 3480638"/>
              <a:gd name="connsiteY130" fmla="*/ 2886264 h 4203787"/>
              <a:gd name="connsiteX131" fmla="*/ 3313490 w 3480638"/>
              <a:gd name="connsiteY131" fmla="*/ 2856767 h 4203787"/>
              <a:gd name="connsiteX132" fmla="*/ 3345624 w 3480638"/>
              <a:gd name="connsiteY132" fmla="*/ 2817139 h 4203787"/>
              <a:gd name="connsiteX133" fmla="*/ 3377759 w 3480638"/>
              <a:gd name="connsiteY133" fmla="*/ 2734224 h 4203787"/>
              <a:gd name="connsiteX134" fmla="*/ 3400362 w 3480638"/>
              <a:gd name="connsiteY134" fmla="*/ 2658504 h 4203787"/>
              <a:gd name="connsiteX135" fmla="*/ 3421645 w 3480638"/>
              <a:gd name="connsiteY135" fmla="*/ 2483142 h 4203787"/>
              <a:gd name="connsiteX136" fmla="*/ 3431477 w 3480638"/>
              <a:gd name="connsiteY136" fmla="*/ 2453645 h 4203787"/>
              <a:gd name="connsiteX137" fmla="*/ 3441309 w 3480638"/>
              <a:gd name="connsiteY137" fmla="*/ 2424148 h 4203787"/>
              <a:gd name="connsiteX138" fmla="*/ 3451142 w 3480638"/>
              <a:gd name="connsiteY138" fmla="*/ 2325826 h 4203787"/>
              <a:gd name="connsiteX139" fmla="*/ 3470806 w 3480638"/>
              <a:gd name="connsiteY139" fmla="*/ 2296329 h 4203787"/>
              <a:gd name="connsiteX140" fmla="*/ 3480638 w 3480638"/>
              <a:gd name="connsiteY140" fmla="*/ 2158677 h 4203787"/>
              <a:gd name="connsiteX141" fmla="*/ 3470806 w 3480638"/>
              <a:gd name="connsiteY141" fmla="*/ 1971864 h 4203787"/>
              <a:gd name="connsiteX142" fmla="*/ 3460974 w 3480638"/>
              <a:gd name="connsiteY142" fmla="*/ 1922703 h 4203787"/>
              <a:gd name="connsiteX143" fmla="*/ 3441309 w 3480638"/>
              <a:gd name="connsiteY143" fmla="*/ 1785051 h 4203787"/>
              <a:gd name="connsiteX144" fmla="*/ 3421645 w 3480638"/>
              <a:gd name="connsiteY144" fmla="*/ 1696561 h 4203787"/>
              <a:gd name="connsiteX145" fmla="*/ 3411813 w 3480638"/>
              <a:gd name="connsiteY145" fmla="*/ 1647400 h 4203787"/>
              <a:gd name="connsiteX146" fmla="*/ 3401980 w 3480638"/>
              <a:gd name="connsiteY146" fmla="*/ 1617903 h 4203787"/>
              <a:gd name="connsiteX147" fmla="*/ 3372484 w 3480638"/>
              <a:gd name="connsiteY147" fmla="*/ 1519580 h 4203787"/>
              <a:gd name="connsiteX148" fmla="*/ 3342987 w 3480638"/>
              <a:gd name="connsiteY148" fmla="*/ 1431090 h 4203787"/>
              <a:gd name="connsiteX149" fmla="*/ 3333154 w 3480638"/>
              <a:gd name="connsiteY149" fmla="*/ 1401593 h 4203787"/>
              <a:gd name="connsiteX150" fmla="*/ 3323322 w 3480638"/>
              <a:gd name="connsiteY150" fmla="*/ 1372096 h 4203787"/>
              <a:gd name="connsiteX151" fmla="*/ 3303658 w 3480638"/>
              <a:gd name="connsiteY151" fmla="*/ 1342600 h 4203787"/>
              <a:gd name="connsiteX152" fmla="*/ 3293825 w 3480638"/>
              <a:gd name="connsiteY152" fmla="*/ 1313103 h 4203787"/>
              <a:gd name="connsiteX153" fmla="*/ 3254496 w 3480638"/>
              <a:gd name="connsiteY153" fmla="*/ 1254109 h 4203787"/>
              <a:gd name="connsiteX154" fmla="*/ 3225000 w 3480638"/>
              <a:gd name="connsiteY154" fmla="*/ 1195116 h 4203787"/>
              <a:gd name="connsiteX155" fmla="*/ 3215167 w 3480638"/>
              <a:gd name="connsiteY155" fmla="*/ 1165619 h 4203787"/>
              <a:gd name="connsiteX156" fmla="*/ 3195503 w 3480638"/>
              <a:gd name="connsiteY156" fmla="*/ 1136122 h 4203787"/>
              <a:gd name="connsiteX157" fmla="*/ 3149645 w 3480638"/>
              <a:gd name="connsiteY157" fmla="*/ 1093847 h 4203787"/>
              <a:gd name="connsiteX158" fmla="*/ 3116845 w 3480638"/>
              <a:gd name="connsiteY158" fmla="*/ 1051146 h 4203787"/>
              <a:gd name="connsiteX159" fmla="*/ 3080820 w 3480638"/>
              <a:gd name="connsiteY159" fmla="*/ 1008658 h 4203787"/>
              <a:gd name="connsiteX160" fmla="*/ 3051243 w 3480638"/>
              <a:gd name="connsiteY160" fmla="*/ 965957 h 4203787"/>
              <a:gd name="connsiteX161" fmla="*/ 3011837 w 3480638"/>
              <a:gd name="connsiteY161" fmla="*/ 923185 h 4203787"/>
              <a:gd name="connsiteX162" fmla="*/ 2959529 w 3480638"/>
              <a:gd name="connsiteY162" fmla="*/ 831322 h 4203787"/>
              <a:gd name="connsiteX163" fmla="*/ 2910367 w 3480638"/>
              <a:gd name="connsiteY163" fmla="*/ 791993 h 4203787"/>
              <a:gd name="connsiteX164" fmla="*/ 2890703 w 3480638"/>
              <a:gd name="connsiteY164" fmla="*/ 762496 h 4203787"/>
              <a:gd name="connsiteX165" fmla="*/ 2802213 w 3480638"/>
              <a:gd name="connsiteY165" fmla="*/ 693671 h 4203787"/>
              <a:gd name="connsiteX166" fmla="*/ 2782548 w 3480638"/>
              <a:gd name="connsiteY166" fmla="*/ 664174 h 4203787"/>
              <a:gd name="connsiteX167" fmla="*/ 2753051 w 3480638"/>
              <a:gd name="connsiteY167" fmla="*/ 634677 h 4203787"/>
              <a:gd name="connsiteX168" fmla="*/ 2713722 w 3480638"/>
              <a:gd name="connsiteY168" fmla="*/ 614713 h 4203787"/>
              <a:gd name="connsiteX169" fmla="*/ 2654730 w 3480638"/>
              <a:gd name="connsiteY169" fmla="*/ 559976 h 4203787"/>
              <a:gd name="connsiteX170" fmla="*/ 2635377 w 3480638"/>
              <a:gd name="connsiteY170" fmla="*/ 549914 h 4203787"/>
              <a:gd name="connsiteX171" fmla="*/ 2620709 w 3480638"/>
              <a:gd name="connsiteY171" fmla="*/ 546905 h 4203787"/>
              <a:gd name="connsiteX172" fmla="*/ 2570727 w 3480638"/>
              <a:gd name="connsiteY172" fmla="*/ 501345 h 4203787"/>
              <a:gd name="connsiteX173" fmla="*/ 2513774 w 3480638"/>
              <a:gd name="connsiteY173" fmla="*/ 451307 h 4203787"/>
              <a:gd name="connsiteX174" fmla="*/ 2487580 w 3480638"/>
              <a:gd name="connsiteY174" fmla="*/ 418367 h 4203787"/>
              <a:gd name="connsiteX175" fmla="*/ 2428587 w 3480638"/>
              <a:gd name="connsiteY175" fmla="*/ 388871 h 4203787"/>
              <a:gd name="connsiteX176" fmla="*/ 2369593 w 3480638"/>
              <a:gd name="connsiteY176" fmla="*/ 339709 h 4203787"/>
              <a:gd name="connsiteX177" fmla="*/ 2340096 w 3480638"/>
              <a:gd name="connsiteY177" fmla="*/ 329877 h 4203787"/>
              <a:gd name="connsiteX178" fmla="*/ 2310600 w 3480638"/>
              <a:gd name="connsiteY178" fmla="*/ 310213 h 4203787"/>
              <a:gd name="connsiteX179" fmla="*/ 2281103 w 3480638"/>
              <a:gd name="connsiteY179" fmla="*/ 300380 h 4203787"/>
              <a:gd name="connsiteX180" fmla="*/ 2196865 w 3480638"/>
              <a:gd name="connsiteY180" fmla="*/ 253858 h 4203787"/>
              <a:gd name="connsiteX181" fmla="*/ 2113954 w 3480638"/>
              <a:gd name="connsiteY181" fmla="*/ 202058 h 4203787"/>
              <a:gd name="connsiteX182" fmla="*/ 2084458 w 3480638"/>
              <a:gd name="connsiteY182" fmla="*/ 192226 h 4203787"/>
              <a:gd name="connsiteX183" fmla="*/ 2015632 w 3480638"/>
              <a:gd name="connsiteY183" fmla="*/ 143064 h 4203787"/>
              <a:gd name="connsiteX184" fmla="*/ 1956638 w 3480638"/>
              <a:gd name="connsiteY184" fmla="*/ 133445 h 4203787"/>
              <a:gd name="connsiteX185" fmla="*/ 1913928 w 3480638"/>
              <a:gd name="connsiteY185" fmla="*/ 107178 h 4203787"/>
              <a:gd name="connsiteX186" fmla="*/ 1868148 w 3480638"/>
              <a:gd name="connsiteY186" fmla="*/ 87514 h 4203787"/>
              <a:gd name="connsiteX187" fmla="*/ 1838651 w 3480638"/>
              <a:gd name="connsiteY187" fmla="*/ 54574 h 4203787"/>
              <a:gd name="connsiteX188" fmla="*/ 1769825 w 3480638"/>
              <a:gd name="connsiteY188" fmla="*/ 44742 h 4203787"/>
              <a:gd name="connsiteX189" fmla="*/ 1710832 w 3480638"/>
              <a:gd name="connsiteY189" fmla="*/ 15245 h 4203787"/>
              <a:gd name="connsiteX190" fmla="*/ 1681335 w 3480638"/>
              <a:gd name="connsiteY190" fmla="*/ 5413 h 4203787"/>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19 w 3480638"/>
              <a:gd name="connsiteY104" fmla="*/ 3967813 h 4187281"/>
              <a:gd name="connsiteX105" fmla="*/ 2163116 w 3480638"/>
              <a:gd name="connsiteY105" fmla="*/ 3957980 h 4187281"/>
              <a:gd name="connsiteX106" fmla="*/ 2192613 w 3480638"/>
              <a:gd name="connsiteY106" fmla="*/ 3938316 h 4187281"/>
              <a:gd name="connsiteX107" fmla="*/ 2251606 w 3480638"/>
              <a:gd name="connsiteY107" fmla="*/ 3918651 h 4187281"/>
              <a:gd name="connsiteX108" fmla="*/ 2271271 w 3480638"/>
              <a:gd name="connsiteY108" fmla="*/ 3889155 h 4187281"/>
              <a:gd name="connsiteX109" fmla="*/ 2300767 w 3480638"/>
              <a:gd name="connsiteY109" fmla="*/ 3879322 h 4187281"/>
              <a:gd name="connsiteX110" fmla="*/ 2359761 w 3480638"/>
              <a:gd name="connsiteY110" fmla="*/ 3839993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6 w 3480638"/>
              <a:gd name="connsiteY114" fmla="*/ 369250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30393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19 w 3480638"/>
              <a:gd name="connsiteY104" fmla="*/ 3967813 h 4187281"/>
              <a:gd name="connsiteX105" fmla="*/ 2163116 w 3480638"/>
              <a:gd name="connsiteY105" fmla="*/ 3957980 h 4187281"/>
              <a:gd name="connsiteX106" fmla="*/ 2192613 w 3480638"/>
              <a:gd name="connsiteY106" fmla="*/ 3938316 h 4187281"/>
              <a:gd name="connsiteX107" fmla="*/ 2251606 w 3480638"/>
              <a:gd name="connsiteY107" fmla="*/ 3918651 h 4187281"/>
              <a:gd name="connsiteX108" fmla="*/ 2271271 w 3480638"/>
              <a:gd name="connsiteY108" fmla="*/ 3889155 h 4187281"/>
              <a:gd name="connsiteX109" fmla="*/ 2300767 w 3480638"/>
              <a:gd name="connsiteY109" fmla="*/ 3879322 h 4187281"/>
              <a:gd name="connsiteX110" fmla="*/ 2356458 w 3480638"/>
              <a:gd name="connsiteY110" fmla="*/ 3859800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6 w 3480638"/>
              <a:gd name="connsiteY114" fmla="*/ 369250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30393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19 w 3480638"/>
              <a:gd name="connsiteY104" fmla="*/ 3967813 h 4187281"/>
              <a:gd name="connsiteX105" fmla="*/ 2163116 w 3480638"/>
              <a:gd name="connsiteY105" fmla="*/ 3957980 h 4187281"/>
              <a:gd name="connsiteX106" fmla="*/ 2192613 w 3480638"/>
              <a:gd name="connsiteY106" fmla="*/ 3938316 h 4187281"/>
              <a:gd name="connsiteX107" fmla="*/ 2251606 w 3480638"/>
              <a:gd name="connsiteY107" fmla="*/ 3918651 h 4187281"/>
              <a:gd name="connsiteX108" fmla="*/ 2291093 w 3480638"/>
              <a:gd name="connsiteY108" fmla="*/ 3912263 h 4187281"/>
              <a:gd name="connsiteX109" fmla="*/ 2300767 w 3480638"/>
              <a:gd name="connsiteY109" fmla="*/ 3879322 h 4187281"/>
              <a:gd name="connsiteX110" fmla="*/ 2356458 w 3480638"/>
              <a:gd name="connsiteY110" fmla="*/ 3859800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6 w 3480638"/>
              <a:gd name="connsiteY114" fmla="*/ 369250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30393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19 w 3480638"/>
              <a:gd name="connsiteY104" fmla="*/ 3967813 h 4187281"/>
              <a:gd name="connsiteX105" fmla="*/ 2163116 w 3480638"/>
              <a:gd name="connsiteY105" fmla="*/ 3957980 h 4187281"/>
              <a:gd name="connsiteX106" fmla="*/ 2192613 w 3480638"/>
              <a:gd name="connsiteY106" fmla="*/ 3938316 h 4187281"/>
              <a:gd name="connsiteX107" fmla="*/ 2251606 w 3480638"/>
              <a:gd name="connsiteY107" fmla="*/ 3918651 h 4187281"/>
              <a:gd name="connsiteX108" fmla="*/ 2291093 w 3480638"/>
              <a:gd name="connsiteY108" fmla="*/ 3912263 h 4187281"/>
              <a:gd name="connsiteX109" fmla="*/ 2300767 w 3480638"/>
              <a:gd name="connsiteY109" fmla="*/ 3879322 h 4187281"/>
              <a:gd name="connsiteX110" fmla="*/ 2356458 w 3480638"/>
              <a:gd name="connsiteY110" fmla="*/ 3859800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7 w 3480638"/>
              <a:gd name="connsiteY114" fmla="*/ 372221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30393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19 w 3480638"/>
              <a:gd name="connsiteY104" fmla="*/ 3967813 h 4187281"/>
              <a:gd name="connsiteX105" fmla="*/ 2163116 w 3480638"/>
              <a:gd name="connsiteY105" fmla="*/ 3957980 h 4187281"/>
              <a:gd name="connsiteX106" fmla="*/ 2192613 w 3480638"/>
              <a:gd name="connsiteY106" fmla="*/ 3948219 h 4187281"/>
              <a:gd name="connsiteX107" fmla="*/ 2251606 w 3480638"/>
              <a:gd name="connsiteY107" fmla="*/ 3918651 h 4187281"/>
              <a:gd name="connsiteX108" fmla="*/ 2291093 w 3480638"/>
              <a:gd name="connsiteY108" fmla="*/ 3912263 h 4187281"/>
              <a:gd name="connsiteX109" fmla="*/ 2300767 w 3480638"/>
              <a:gd name="connsiteY109" fmla="*/ 3879322 h 4187281"/>
              <a:gd name="connsiteX110" fmla="*/ 2356458 w 3480638"/>
              <a:gd name="connsiteY110" fmla="*/ 3859800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7 w 3480638"/>
              <a:gd name="connsiteY114" fmla="*/ 372221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30393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19 w 3480638"/>
              <a:gd name="connsiteY104" fmla="*/ 3967813 h 4187281"/>
              <a:gd name="connsiteX105" fmla="*/ 2163117 w 3480638"/>
              <a:gd name="connsiteY105" fmla="*/ 3977787 h 4187281"/>
              <a:gd name="connsiteX106" fmla="*/ 2192613 w 3480638"/>
              <a:gd name="connsiteY106" fmla="*/ 3948219 h 4187281"/>
              <a:gd name="connsiteX107" fmla="*/ 2251606 w 3480638"/>
              <a:gd name="connsiteY107" fmla="*/ 3918651 h 4187281"/>
              <a:gd name="connsiteX108" fmla="*/ 2291093 w 3480638"/>
              <a:gd name="connsiteY108" fmla="*/ 3912263 h 4187281"/>
              <a:gd name="connsiteX109" fmla="*/ 2300767 w 3480638"/>
              <a:gd name="connsiteY109" fmla="*/ 3879322 h 4187281"/>
              <a:gd name="connsiteX110" fmla="*/ 2356458 w 3480638"/>
              <a:gd name="connsiteY110" fmla="*/ 3859800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7 w 3480638"/>
              <a:gd name="connsiteY114" fmla="*/ 372221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30393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20 w 3480638"/>
              <a:gd name="connsiteY104" fmla="*/ 3997522 h 4187281"/>
              <a:gd name="connsiteX105" fmla="*/ 2163117 w 3480638"/>
              <a:gd name="connsiteY105" fmla="*/ 3977787 h 4187281"/>
              <a:gd name="connsiteX106" fmla="*/ 2192613 w 3480638"/>
              <a:gd name="connsiteY106" fmla="*/ 3948219 h 4187281"/>
              <a:gd name="connsiteX107" fmla="*/ 2251606 w 3480638"/>
              <a:gd name="connsiteY107" fmla="*/ 3918651 h 4187281"/>
              <a:gd name="connsiteX108" fmla="*/ 2291093 w 3480638"/>
              <a:gd name="connsiteY108" fmla="*/ 3912263 h 4187281"/>
              <a:gd name="connsiteX109" fmla="*/ 2300767 w 3480638"/>
              <a:gd name="connsiteY109" fmla="*/ 3879322 h 4187281"/>
              <a:gd name="connsiteX110" fmla="*/ 2356458 w 3480638"/>
              <a:gd name="connsiteY110" fmla="*/ 3859800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7 w 3480638"/>
              <a:gd name="connsiteY114" fmla="*/ 372221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30393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 name="connsiteX0" fmla="*/ 1681335 w 3480638"/>
              <a:gd name="connsiteY0" fmla="*/ 5413 h 4187281"/>
              <a:gd name="connsiteX1" fmla="*/ 1612509 w 3480638"/>
              <a:gd name="connsiteY1" fmla="*/ 44742 h 4187281"/>
              <a:gd name="connsiteX2" fmla="*/ 1524019 w 3480638"/>
              <a:gd name="connsiteY2" fmla="*/ 74238 h 4187281"/>
              <a:gd name="connsiteX3" fmla="*/ 1494522 w 3480638"/>
              <a:gd name="connsiteY3" fmla="*/ 84071 h 4187281"/>
              <a:gd name="connsiteX4" fmla="*/ 1435529 w 3480638"/>
              <a:gd name="connsiteY4" fmla="*/ 123400 h 4187281"/>
              <a:gd name="connsiteX5" fmla="*/ 1406032 w 3480638"/>
              <a:gd name="connsiteY5" fmla="*/ 133232 h 4187281"/>
              <a:gd name="connsiteX6" fmla="*/ 1317542 w 3480638"/>
              <a:gd name="connsiteY6" fmla="*/ 182393 h 4187281"/>
              <a:gd name="connsiteX7" fmla="*/ 1258548 w 3480638"/>
              <a:gd name="connsiteY7" fmla="*/ 221722 h 4187281"/>
              <a:gd name="connsiteX8" fmla="*/ 1229051 w 3480638"/>
              <a:gd name="connsiteY8" fmla="*/ 241387 h 4187281"/>
              <a:gd name="connsiteX9" fmla="*/ 1199554 w 3480638"/>
              <a:gd name="connsiteY9" fmla="*/ 251219 h 4187281"/>
              <a:gd name="connsiteX10" fmla="*/ 1140561 w 3480638"/>
              <a:gd name="connsiteY10" fmla="*/ 300380 h 4187281"/>
              <a:gd name="connsiteX11" fmla="*/ 1111064 w 3480638"/>
              <a:gd name="connsiteY11" fmla="*/ 310213 h 4187281"/>
              <a:gd name="connsiteX12" fmla="*/ 1052071 w 3480638"/>
              <a:gd name="connsiteY12" fmla="*/ 349542 h 4187281"/>
              <a:gd name="connsiteX13" fmla="*/ 993077 w 3480638"/>
              <a:gd name="connsiteY13" fmla="*/ 388871 h 4187281"/>
              <a:gd name="connsiteX14" fmla="*/ 963580 w 3480638"/>
              <a:gd name="connsiteY14" fmla="*/ 408535 h 4187281"/>
              <a:gd name="connsiteX15" fmla="*/ 943916 w 3480638"/>
              <a:gd name="connsiteY15" fmla="*/ 438032 h 4187281"/>
              <a:gd name="connsiteX16" fmla="*/ 884922 w 3480638"/>
              <a:gd name="connsiteY16" fmla="*/ 477361 h 4187281"/>
              <a:gd name="connsiteX17" fmla="*/ 855425 w 3480638"/>
              <a:gd name="connsiteY17" fmla="*/ 497026 h 4187281"/>
              <a:gd name="connsiteX18" fmla="*/ 796432 w 3480638"/>
              <a:gd name="connsiteY18" fmla="*/ 546187 h 4187281"/>
              <a:gd name="connsiteX19" fmla="*/ 776767 w 3480638"/>
              <a:gd name="connsiteY19" fmla="*/ 575684 h 4187281"/>
              <a:gd name="connsiteX20" fmla="*/ 747271 w 3480638"/>
              <a:gd name="connsiteY20" fmla="*/ 585516 h 4187281"/>
              <a:gd name="connsiteX21" fmla="*/ 717774 w 3480638"/>
              <a:gd name="connsiteY21" fmla="*/ 605180 h 4187281"/>
              <a:gd name="connsiteX22" fmla="*/ 698109 w 3480638"/>
              <a:gd name="connsiteY22" fmla="*/ 634677 h 4187281"/>
              <a:gd name="connsiteX23" fmla="*/ 639116 w 3480638"/>
              <a:gd name="connsiteY23" fmla="*/ 674006 h 4187281"/>
              <a:gd name="connsiteX24" fmla="*/ 619451 w 3480638"/>
              <a:gd name="connsiteY24" fmla="*/ 703503 h 4187281"/>
              <a:gd name="connsiteX25" fmla="*/ 589954 w 3480638"/>
              <a:gd name="connsiteY25" fmla="*/ 723167 h 4187281"/>
              <a:gd name="connsiteX26" fmla="*/ 550625 w 3480638"/>
              <a:gd name="connsiteY26" fmla="*/ 782161 h 4187281"/>
              <a:gd name="connsiteX27" fmla="*/ 530961 w 3480638"/>
              <a:gd name="connsiteY27" fmla="*/ 811658 h 4187281"/>
              <a:gd name="connsiteX28" fmla="*/ 501464 w 3480638"/>
              <a:gd name="connsiteY28" fmla="*/ 821490 h 4187281"/>
              <a:gd name="connsiteX29" fmla="*/ 452303 w 3480638"/>
              <a:gd name="connsiteY29" fmla="*/ 870651 h 4187281"/>
              <a:gd name="connsiteX30" fmla="*/ 403142 w 3480638"/>
              <a:gd name="connsiteY30" fmla="*/ 919813 h 4187281"/>
              <a:gd name="connsiteX31" fmla="*/ 344148 w 3480638"/>
              <a:gd name="connsiteY31" fmla="*/ 1008303 h 4187281"/>
              <a:gd name="connsiteX32" fmla="*/ 324484 w 3480638"/>
              <a:gd name="connsiteY32" fmla="*/ 1037800 h 4187281"/>
              <a:gd name="connsiteX33" fmla="*/ 314651 w 3480638"/>
              <a:gd name="connsiteY33" fmla="*/ 1067296 h 4187281"/>
              <a:gd name="connsiteX34" fmla="*/ 275322 w 3480638"/>
              <a:gd name="connsiteY34" fmla="*/ 1126290 h 4187281"/>
              <a:gd name="connsiteX35" fmla="*/ 245825 w 3480638"/>
              <a:gd name="connsiteY35" fmla="*/ 1185284 h 4187281"/>
              <a:gd name="connsiteX36" fmla="*/ 206496 w 3480638"/>
              <a:gd name="connsiteY36" fmla="*/ 1244277 h 4187281"/>
              <a:gd name="connsiteX37" fmla="*/ 167167 w 3480638"/>
              <a:gd name="connsiteY37" fmla="*/ 1293438 h 4187281"/>
              <a:gd name="connsiteX38" fmla="*/ 157335 w 3480638"/>
              <a:gd name="connsiteY38" fmla="*/ 1322935 h 4187281"/>
              <a:gd name="connsiteX39" fmla="*/ 137671 w 3480638"/>
              <a:gd name="connsiteY39" fmla="*/ 1352432 h 4187281"/>
              <a:gd name="connsiteX40" fmla="*/ 108174 w 3480638"/>
              <a:gd name="connsiteY40" fmla="*/ 1440922 h 4187281"/>
              <a:gd name="connsiteX41" fmla="*/ 88509 w 3480638"/>
              <a:gd name="connsiteY41" fmla="*/ 1499916 h 4187281"/>
              <a:gd name="connsiteX42" fmla="*/ 78677 w 3480638"/>
              <a:gd name="connsiteY42" fmla="*/ 1529413 h 4187281"/>
              <a:gd name="connsiteX43" fmla="*/ 59013 w 3480638"/>
              <a:gd name="connsiteY43" fmla="*/ 1627735 h 4187281"/>
              <a:gd name="connsiteX44" fmla="*/ 49180 w 3480638"/>
              <a:gd name="connsiteY44" fmla="*/ 1686729 h 4187281"/>
              <a:gd name="connsiteX45" fmla="*/ 39348 w 3480638"/>
              <a:gd name="connsiteY45" fmla="*/ 1716226 h 4187281"/>
              <a:gd name="connsiteX46" fmla="*/ 29516 w 3480638"/>
              <a:gd name="connsiteY46" fmla="*/ 1755555 h 4187281"/>
              <a:gd name="connsiteX47" fmla="*/ 19684 w 3480638"/>
              <a:gd name="connsiteY47" fmla="*/ 1814548 h 4187281"/>
              <a:gd name="connsiteX48" fmla="*/ 19 w 3480638"/>
              <a:gd name="connsiteY48" fmla="*/ 1873542 h 4187281"/>
              <a:gd name="connsiteX49" fmla="*/ 12507 w 3480638"/>
              <a:gd name="connsiteY49" fmla="*/ 1947642 h 4187281"/>
              <a:gd name="connsiteX50" fmla="*/ 19 w 3480638"/>
              <a:gd name="connsiteY50" fmla="*/ 2168509 h 4187281"/>
              <a:gd name="connsiteX51" fmla="*/ 9851 w 3480638"/>
              <a:gd name="connsiteY51" fmla="*/ 2207838 h 4187281"/>
              <a:gd name="connsiteX52" fmla="*/ 19684 w 3480638"/>
              <a:gd name="connsiteY52" fmla="*/ 2276664 h 4187281"/>
              <a:gd name="connsiteX53" fmla="*/ 39348 w 3480638"/>
              <a:gd name="connsiteY53" fmla="*/ 2345490 h 4187281"/>
              <a:gd name="connsiteX54" fmla="*/ 49180 w 3480638"/>
              <a:gd name="connsiteY54" fmla="*/ 2384819 h 4187281"/>
              <a:gd name="connsiteX55" fmla="*/ 86891 w 3480638"/>
              <a:gd name="connsiteY55" fmla="*/ 2606705 h 4187281"/>
              <a:gd name="connsiteX56" fmla="*/ 98342 w 3480638"/>
              <a:gd name="connsiteY56" fmla="*/ 2689619 h 4187281"/>
              <a:gd name="connsiteX57" fmla="*/ 127838 w 3480638"/>
              <a:gd name="connsiteY57" fmla="*/ 2719116 h 4187281"/>
              <a:gd name="connsiteX58" fmla="*/ 147503 w 3480638"/>
              <a:gd name="connsiteY58" fmla="*/ 2778109 h 4187281"/>
              <a:gd name="connsiteX59" fmla="*/ 167167 w 3480638"/>
              <a:gd name="connsiteY59" fmla="*/ 2807606 h 4187281"/>
              <a:gd name="connsiteX60" fmla="*/ 186832 w 3480638"/>
              <a:gd name="connsiteY60" fmla="*/ 2866600 h 4187281"/>
              <a:gd name="connsiteX61" fmla="*/ 206496 w 3480638"/>
              <a:gd name="connsiteY61" fmla="*/ 2925593 h 4187281"/>
              <a:gd name="connsiteX62" fmla="*/ 216329 w 3480638"/>
              <a:gd name="connsiteY62" fmla="*/ 2955090 h 4187281"/>
              <a:gd name="connsiteX63" fmla="*/ 245825 w 3480638"/>
              <a:gd name="connsiteY63" fmla="*/ 3014084 h 4187281"/>
              <a:gd name="connsiteX64" fmla="*/ 265490 w 3480638"/>
              <a:gd name="connsiteY64" fmla="*/ 3043580 h 4187281"/>
              <a:gd name="connsiteX65" fmla="*/ 322886 w 3480638"/>
              <a:gd name="connsiteY65" fmla="*/ 3108150 h 4187281"/>
              <a:gd name="connsiteX66" fmla="*/ 388786 w 3480638"/>
              <a:gd name="connsiteY66" fmla="*/ 3191064 h 4187281"/>
              <a:gd name="connsiteX67" fmla="*/ 403142 w 3480638"/>
              <a:gd name="connsiteY67" fmla="*/ 3240226 h 4187281"/>
              <a:gd name="connsiteX68" fmla="*/ 452303 w 3480638"/>
              <a:gd name="connsiteY68" fmla="*/ 3289387 h 4187281"/>
              <a:gd name="connsiteX69" fmla="*/ 501464 w 3480638"/>
              <a:gd name="connsiteY69" fmla="*/ 3348380 h 4187281"/>
              <a:gd name="connsiteX70" fmla="*/ 521129 w 3480638"/>
              <a:gd name="connsiteY70" fmla="*/ 3377877 h 4187281"/>
              <a:gd name="connsiteX71" fmla="*/ 550625 w 3480638"/>
              <a:gd name="connsiteY71" fmla="*/ 3397542 h 4187281"/>
              <a:gd name="connsiteX72" fmla="*/ 609619 w 3480638"/>
              <a:gd name="connsiteY72" fmla="*/ 3446703 h 4187281"/>
              <a:gd name="connsiteX73" fmla="*/ 688277 w 3480638"/>
              <a:gd name="connsiteY73" fmla="*/ 3515529 h 4187281"/>
              <a:gd name="connsiteX74" fmla="*/ 717774 w 3480638"/>
              <a:gd name="connsiteY74" fmla="*/ 3535193 h 4187281"/>
              <a:gd name="connsiteX75" fmla="*/ 737438 w 3480638"/>
              <a:gd name="connsiteY75" fmla="*/ 3564690 h 4187281"/>
              <a:gd name="connsiteX76" fmla="*/ 796432 w 3480638"/>
              <a:gd name="connsiteY76" fmla="*/ 3604019 h 4187281"/>
              <a:gd name="connsiteX77" fmla="*/ 825929 w 3480638"/>
              <a:gd name="connsiteY77" fmla="*/ 3623684 h 4187281"/>
              <a:gd name="connsiteX78" fmla="*/ 859677 w 3480638"/>
              <a:gd name="connsiteY78" fmla="*/ 3672546 h 4187281"/>
              <a:gd name="connsiteX79" fmla="*/ 894755 w 3480638"/>
              <a:gd name="connsiteY79" fmla="*/ 3697785 h 4187281"/>
              <a:gd name="connsiteX80" fmla="*/ 931446 w 3480638"/>
              <a:gd name="connsiteY80" fmla="*/ 3711874 h 4187281"/>
              <a:gd name="connsiteX81" fmla="*/ 988376 w 3480638"/>
              <a:gd name="connsiteY81" fmla="*/ 3763452 h 4187281"/>
              <a:gd name="connsiteX82" fmla="*/ 1057652 w 3480638"/>
              <a:gd name="connsiteY82" fmla="*/ 3812835 h 4187281"/>
              <a:gd name="connsiteX83" fmla="*/ 1106812 w 3480638"/>
              <a:gd name="connsiteY83" fmla="*/ 3835437 h 4187281"/>
              <a:gd name="connsiteX84" fmla="*/ 1150393 w 3480638"/>
              <a:gd name="connsiteY84" fmla="*/ 3885917 h 4187281"/>
              <a:gd name="connsiteX85" fmla="*/ 1220547 w 3480638"/>
              <a:gd name="connsiteY85" fmla="*/ 3914095 h 4187281"/>
              <a:gd name="connsiteX86" fmla="*/ 1266783 w 3480638"/>
              <a:gd name="connsiteY86" fmla="*/ 3932441 h 4187281"/>
              <a:gd name="connsiteX87" fmla="*/ 1268380 w 3480638"/>
              <a:gd name="connsiteY87" fmla="*/ 3957681 h 4187281"/>
              <a:gd name="connsiteX88" fmla="*/ 1321523 w 3480638"/>
              <a:gd name="connsiteY88" fmla="*/ 3964875 h 4187281"/>
              <a:gd name="connsiteX89" fmla="*/ 1376535 w 3480638"/>
              <a:gd name="connsiteY89" fmla="*/ 4016974 h 4187281"/>
              <a:gd name="connsiteX90" fmla="*/ 1406032 w 3480638"/>
              <a:gd name="connsiteY90" fmla="*/ 4036638 h 4187281"/>
              <a:gd name="connsiteX91" fmla="*/ 1494522 w 3480638"/>
              <a:gd name="connsiteY91" fmla="*/ 4075967 h 4187281"/>
              <a:gd name="connsiteX92" fmla="*/ 1524019 w 3480638"/>
              <a:gd name="connsiteY92" fmla="*/ 4085800 h 4187281"/>
              <a:gd name="connsiteX93" fmla="*/ 1583013 w 3480638"/>
              <a:gd name="connsiteY93" fmla="*/ 4125129 h 4187281"/>
              <a:gd name="connsiteX94" fmla="*/ 1622185 w 3480638"/>
              <a:gd name="connsiteY94" fmla="*/ 4147953 h 4187281"/>
              <a:gd name="connsiteX95" fmla="*/ 1688022 w 3480638"/>
              <a:gd name="connsiteY95" fmla="*/ 4170917 h 4187281"/>
              <a:gd name="connsiteX96" fmla="*/ 1730419 w 3480638"/>
              <a:gd name="connsiteY96" fmla="*/ 4187281 h 4187281"/>
              <a:gd name="connsiteX97" fmla="*/ 1782883 w 3480638"/>
              <a:gd name="connsiteY97" fmla="*/ 4174149 h 4187281"/>
              <a:gd name="connsiteX98" fmla="*/ 1845180 w 3480638"/>
              <a:gd name="connsiteY98" fmla="*/ 4147881 h 4187281"/>
              <a:gd name="connsiteX99" fmla="*/ 1927142 w 3480638"/>
              <a:gd name="connsiteY99" fmla="*/ 4105464 h 4187281"/>
              <a:gd name="connsiteX100" fmla="*/ 1956638 w 3480638"/>
              <a:gd name="connsiteY100" fmla="*/ 4075967 h 4187281"/>
              <a:gd name="connsiteX101" fmla="*/ 1986135 w 3480638"/>
              <a:gd name="connsiteY101" fmla="*/ 4066135 h 4187281"/>
              <a:gd name="connsiteX102" fmla="*/ 2074625 w 3480638"/>
              <a:gd name="connsiteY102" fmla="*/ 4016974 h 4187281"/>
              <a:gd name="connsiteX103" fmla="*/ 2104122 w 3480638"/>
              <a:gd name="connsiteY103" fmla="*/ 3997309 h 4187281"/>
              <a:gd name="connsiteX104" fmla="*/ 2133620 w 3480638"/>
              <a:gd name="connsiteY104" fmla="*/ 3997522 h 4187281"/>
              <a:gd name="connsiteX105" fmla="*/ 2163117 w 3480638"/>
              <a:gd name="connsiteY105" fmla="*/ 3977787 h 4187281"/>
              <a:gd name="connsiteX106" fmla="*/ 2192613 w 3480638"/>
              <a:gd name="connsiteY106" fmla="*/ 3948219 h 4187281"/>
              <a:gd name="connsiteX107" fmla="*/ 2251606 w 3480638"/>
              <a:gd name="connsiteY107" fmla="*/ 3918651 h 4187281"/>
              <a:gd name="connsiteX108" fmla="*/ 2291093 w 3480638"/>
              <a:gd name="connsiteY108" fmla="*/ 3912263 h 4187281"/>
              <a:gd name="connsiteX109" fmla="*/ 2300767 w 3480638"/>
              <a:gd name="connsiteY109" fmla="*/ 3879322 h 4187281"/>
              <a:gd name="connsiteX110" fmla="*/ 2356458 w 3480638"/>
              <a:gd name="connsiteY110" fmla="*/ 3859800 h 4187281"/>
              <a:gd name="connsiteX111" fmla="*/ 2389258 w 3480638"/>
              <a:gd name="connsiteY111" fmla="*/ 3820329 h 4187281"/>
              <a:gd name="connsiteX112" fmla="*/ 2428743 w 3480638"/>
              <a:gd name="connsiteY112" fmla="*/ 3823843 h 4187281"/>
              <a:gd name="connsiteX113" fmla="*/ 2491041 w 3480638"/>
              <a:gd name="connsiteY113" fmla="*/ 3777912 h 4187281"/>
              <a:gd name="connsiteX114" fmla="*/ 2556407 w 3480638"/>
              <a:gd name="connsiteY114" fmla="*/ 3722219 h 4187281"/>
              <a:gd name="connsiteX115" fmla="*/ 2645132 w 3480638"/>
              <a:gd name="connsiteY115" fmla="*/ 3666384 h 4187281"/>
              <a:gd name="connsiteX116" fmla="*/ 2733387 w 3480638"/>
              <a:gd name="connsiteY116" fmla="*/ 3591170 h 4187281"/>
              <a:gd name="connsiteX117" fmla="*/ 2762884 w 3480638"/>
              <a:gd name="connsiteY117" fmla="*/ 3545026 h 4187281"/>
              <a:gd name="connsiteX118" fmla="*/ 2821877 w 3480638"/>
              <a:gd name="connsiteY118" fmla="*/ 3505696 h 4187281"/>
              <a:gd name="connsiteX119" fmla="*/ 2871038 w 3480638"/>
              <a:gd name="connsiteY119" fmla="*/ 3456535 h 4187281"/>
              <a:gd name="connsiteX120" fmla="*/ 2920200 w 3480638"/>
              <a:gd name="connsiteY120" fmla="*/ 3397542 h 4187281"/>
              <a:gd name="connsiteX121" fmla="*/ 2939864 w 3480638"/>
              <a:gd name="connsiteY121" fmla="*/ 3368045 h 4187281"/>
              <a:gd name="connsiteX122" fmla="*/ 2998858 w 3480638"/>
              <a:gd name="connsiteY122" fmla="*/ 3328716 h 4187281"/>
              <a:gd name="connsiteX123" fmla="*/ 3048019 w 3480638"/>
              <a:gd name="connsiteY123" fmla="*/ 3279555 h 4187281"/>
              <a:gd name="connsiteX124" fmla="*/ 3067684 w 3480638"/>
              <a:gd name="connsiteY124" fmla="*/ 3250058 h 4187281"/>
              <a:gd name="connsiteX125" fmla="*/ 3097180 w 3480638"/>
              <a:gd name="connsiteY125" fmla="*/ 3210587 h 4187281"/>
              <a:gd name="connsiteX126" fmla="*/ 3145014 w 3480638"/>
              <a:gd name="connsiteY126" fmla="*/ 3147999 h 4187281"/>
              <a:gd name="connsiteX127" fmla="*/ 3185941 w 3480638"/>
              <a:gd name="connsiteY127" fmla="*/ 3053713 h 4187281"/>
              <a:gd name="connsiteX128" fmla="*/ 3216765 w 3480638"/>
              <a:gd name="connsiteY128" fmla="*/ 3013065 h 4187281"/>
              <a:gd name="connsiteX129" fmla="*/ 3257422 w 3480638"/>
              <a:gd name="connsiteY129" fmla="*/ 2941301 h 4187281"/>
              <a:gd name="connsiteX130" fmla="*/ 3303658 w 3480638"/>
              <a:gd name="connsiteY130" fmla="*/ 2886264 h 4187281"/>
              <a:gd name="connsiteX131" fmla="*/ 3313490 w 3480638"/>
              <a:gd name="connsiteY131" fmla="*/ 2856767 h 4187281"/>
              <a:gd name="connsiteX132" fmla="*/ 3345624 w 3480638"/>
              <a:gd name="connsiteY132" fmla="*/ 2817139 h 4187281"/>
              <a:gd name="connsiteX133" fmla="*/ 3377759 w 3480638"/>
              <a:gd name="connsiteY133" fmla="*/ 2734224 h 4187281"/>
              <a:gd name="connsiteX134" fmla="*/ 3400362 w 3480638"/>
              <a:gd name="connsiteY134" fmla="*/ 2658504 h 4187281"/>
              <a:gd name="connsiteX135" fmla="*/ 3421645 w 3480638"/>
              <a:gd name="connsiteY135" fmla="*/ 2483142 h 4187281"/>
              <a:gd name="connsiteX136" fmla="*/ 3431477 w 3480638"/>
              <a:gd name="connsiteY136" fmla="*/ 2453645 h 4187281"/>
              <a:gd name="connsiteX137" fmla="*/ 3441309 w 3480638"/>
              <a:gd name="connsiteY137" fmla="*/ 2424148 h 4187281"/>
              <a:gd name="connsiteX138" fmla="*/ 3451142 w 3480638"/>
              <a:gd name="connsiteY138" fmla="*/ 2325826 h 4187281"/>
              <a:gd name="connsiteX139" fmla="*/ 3470806 w 3480638"/>
              <a:gd name="connsiteY139" fmla="*/ 2296329 h 4187281"/>
              <a:gd name="connsiteX140" fmla="*/ 3480638 w 3480638"/>
              <a:gd name="connsiteY140" fmla="*/ 2158677 h 4187281"/>
              <a:gd name="connsiteX141" fmla="*/ 3470806 w 3480638"/>
              <a:gd name="connsiteY141" fmla="*/ 1971864 h 4187281"/>
              <a:gd name="connsiteX142" fmla="*/ 3460974 w 3480638"/>
              <a:gd name="connsiteY142" fmla="*/ 1922703 h 4187281"/>
              <a:gd name="connsiteX143" fmla="*/ 3441309 w 3480638"/>
              <a:gd name="connsiteY143" fmla="*/ 1785051 h 4187281"/>
              <a:gd name="connsiteX144" fmla="*/ 3421645 w 3480638"/>
              <a:gd name="connsiteY144" fmla="*/ 1696561 h 4187281"/>
              <a:gd name="connsiteX145" fmla="*/ 3411813 w 3480638"/>
              <a:gd name="connsiteY145" fmla="*/ 1647400 h 4187281"/>
              <a:gd name="connsiteX146" fmla="*/ 3401980 w 3480638"/>
              <a:gd name="connsiteY146" fmla="*/ 1617903 h 4187281"/>
              <a:gd name="connsiteX147" fmla="*/ 3372484 w 3480638"/>
              <a:gd name="connsiteY147" fmla="*/ 1519580 h 4187281"/>
              <a:gd name="connsiteX148" fmla="*/ 3342987 w 3480638"/>
              <a:gd name="connsiteY148" fmla="*/ 1431090 h 4187281"/>
              <a:gd name="connsiteX149" fmla="*/ 3333154 w 3480638"/>
              <a:gd name="connsiteY149" fmla="*/ 1401593 h 4187281"/>
              <a:gd name="connsiteX150" fmla="*/ 3323322 w 3480638"/>
              <a:gd name="connsiteY150" fmla="*/ 1372096 h 4187281"/>
              <a:gd name="connsiteX151" fmla="*/ 3303658 w 3480638"/>
              <a:gd name="connsiteY151" fmla="*/ 1342600 h 4187281"/>
              <a:gd name="connsiteX152" fmla="*/ 3293825 w 3480638"/>
              <a:gd name="connsiteY152" fmla="*/ 1313103 h 4187281"/>
              <a:gd name="connsiteX153" fmla="*/ 3254496 w 3480638"/>
              <a:gd name="connsiteY153" fmla="*/ 1254109 h 4187281"/>
              <a:gd name="connsiteX154" fmla="*/ 3225000 w 3480638"/>
              <a:gd name="connsiteY154" fmla="*/ 1195116 h 4187281"/>
              <a:gd name="connsiteX155" fmla="*/ 3215167 w 3480638"/>
              <a:gd name="connsiteY155" fmla="*/ 1165619 h 4187281"/>
              <a:gd name="connsiteX156" fmla="*/ 3195503 w 3480638"/>
              <a:gd name="connsiteY156" fmla="*/ 1136122 h 4187281"/>
              <a:gd name="connsiteX157" fmla="*/ 3149645 w 3480638"/>
              <a:gd name="connsiteY157" fmla="*/ 1093847 h 4187281"/>
              <a:gd name="connsiteX158" fmla="*/ 3116845 w 3480638"/>
              <a:gd name="connsiteY158" fmla="*/ 1051146 h 4187281"/>
              <a:gd name="connsiteX159" fmla="*/ 3080820 w 3480638"/>
              <a:gd name="connsiteY159" fmla="*/ 1008658 h 4187281"/>
              <a:gd name="connsiteX160" fmla="*/ 3051243 w 3480638"/>
              <a:gd name="connsiteY160" fmla="*/ 965957 h 4187281"/>
              <a:gd name="connsiteX161" fmla="*/ 3011837 w 3480638"/>
              <a:gd name="connsiteY161" fmla="*/ 923185 h 4187281"/>
              <a:gd name="connsiteX162" fmla="*/ 2959529 w 3480638"/>
              <a:gd name="connsiteY162" fmla="*/ 831322 h 4187281"/>
              <a:gd name="connsiteX163" fmla="*/ 2910367 w 3480638"/>
              <a:gd name="connsiteY163" fmla="*/ 791993 h 4187281"/>
              <a:gd name="connsiteX164" fmla="*/ 2890703 w 3480638"/>
              <a:gd name="connsiteY164" fmla="*/ 762496 h 4187281"/>
              <a:gd name="connsiteX165" fmla="*/ 2802213 w 3480638"/>
              <a:gd name="connsiteY165" fmla="*/ 693671 h 4187281"/>
              <a:gd name="connsiteX166" fmla="*/ 2782548 w 3480638"/>
              <a:gd name="connsiteY166" fmla="*/ 664174 h 4187281"/>
              <a:gd name="connsiteX167" fmla="*/ 2753051 w 3480638"/>
              <a:gd name="connsiteY167" fmla="*/ 634677 h 4187281"/>
              <a:gd name="connsiteX168" fmla="*/ 2713722 w 3480638"/>
              <a:gd name="connsiteY168" fmla="*/ 614713 h 4187281"/>
              <a:gd name="connsiteX169" fmla="*/ 2654730 w 3480638"/>
              <a:gd name="connsiteY169" fmla="*/ 559976 h 4187281"/>
              <a:gd name="connsiteX170" fmla="*/ 2635377 w 3480638"/>
              <a:gd name="connsiteY170" fmla="*/ 549914 h 4187281"/>
              <a:gd name="connsiteX171" fmla="*/ 2620709 w 3480638"/>
              <a:gd name="connsiteY171" fmla="*/ 546905 h 4187281"/>
              <a:gd name="connsiteX172" fmla="*/ 2570727 w 3480638"/>
              <a:gd name="connsiteY172" fmla="*/ 501345 h 4187281"/>
              <a:gd name="connsiteX173" fmla="*/ 2513774 w 3480638"/>
              <a:gd name="connsiteY173" fmla="*/ 451307 h 4187281"/>
              <a:gd name="connsiteX174" fmla="*/ 2487580 w 3480638"/>
              <a:gd name="connsiteY174" fmla="*/ 418367 h 4187281"/>
              <a:gd name="connsiteX175" fmla="*/ 2428587 w 3480638"/>
              <a:gd name="connsiteY175" fmla="*/ 388871 h 4187281"/>
              <a:gd name="connsiteX176" fmla="*/ 2369593 w 3480638"/>
              <a:gd name="connsiteY176" fmla="*/ 339709 h 4187281"/>
              <a:gd name="connsiteX177" fmla="*/ 2340096 w 3480638"/>
              <a:gd name="connsiteY177" fmla="*/ 329877 h 4187281"/>
              <a:gd name="connsiteX178" fmla="*/ 2310600 w 3480638"/>
              <a:gd name="connsiteY178" fmla="*/ 310213 h 4187281"/>
              <a:gd name="connsiteX179" fmla="*/ 2281103 w 3480638"/>
              <a:gd name="connsiteY179" fmla="*/ 300380 h 4187281"/>
              <a:gd name="connsiteX180" fmla="*/ 2196865 w 3480638"/>
              <a:gd name="connsiteY180" fmla="*/ 253858 h 4187281"/>
              <a:gd name="connsiteX181" fmla="*/ 2113954 w 3480638"/>
              <a:gd name="connsiteY181" fmla="*/ 202058 h 4187281"/>
              <a:gd name="connsiteX182" fmla="*/ 2084458 w 3480638"/>
              <a:gd name="connsiteY182" fmla="*/ 192226 h 4187281"/>
              <a:gd name="connsiteX183" fmla="*/ 2015632 w 3480638"/>
              <a:gd name="connsiteY183" fmla="*/ 143064 h 4187281"/>
              <a:gd name="connsiteX184" fmla="*/ 1956638 w 3480638"/>
              <a:gd name="connsiteY184" fmla="*/ 133445 h 4187281"/>
              <a:gd name="connsiteX185" fmla="*/ 1913928 w 3480638"/>
              <a:gd name="connsiteY185" fmla="*/ 107178 h 4187281"/>
              <a:gd name="connsiteX186" fmla="*/ 1868148 w 3480638"/>
              <a:gd name="connsiteY186" fmla="*/ 87514 h 4187281"/>
              <a:gd name="connsiteX187" fmla="*/ 1838651 w 3480638"/>
              <a:gd name="connsiteY187" fmla="*/ 54574 h 4187281"/>
              <a:gd name="connsiteX188" fmla="*/ 1769825 w 3480638"/>
              <a:gd name="connsiteY188" fmla="*/ 44742 h 4187281"/>
              <a:gd name="connsiteX189" fmla="*/ 1710832 w 3480638"/>
              <a:gd name="connsiteY189" fmla="*/ 15245 h 4187281"/>
              <a:gd name="connsiteX190" fmla="*/ 1681335 w 3480638"/>
              <a:gd name="connsiteY190" fmla="*/ 5413 h 418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3480638" h="4187281">
                <a:moveTo>
                  <a:pt x="1681335" y="5413"/>
                </a:moveTo>
                <a:cubicBezTo>
                  <a:pt x="1664948" y="10329"/>
                  <a:pt x="1636500" y="33669"/>
                  <a:pt x="1612509" y="44742"/>
                </a:cubicBezTo>
                <a:cubicBezTo>
                  <a:pt x="1612502" y="44745"/>
                  <a:pt x="1538771" y="69321"/>
                  <a:pt x="1524019" y="74238"/>
                </a:cubicBezTo>
                <a:cubicBezTo>
                  <a:pt x="1514187" y="77516"/>
                  <a:pt x="1503146" y="78322"/>
                  <a:pt x="1494522" y="84071"/>
                </a:cubicBezTo>
                <a:cubicBezTo>
                  <a:pt x="1474858" y="97181"/>
                  <a:pt x="1457950" y="115927"/>
                  <a:pt x="1435529" y="123400"/>
                </a:cubicBezTo>
                <a:cubicBezTo>
                  <a:pt x="1425697" y="126677"/>
                  <a:pt x="1415092" y="128199"/>
                  <a:pt x="1406032" y="133232"/>
                </a:cubicBezTo>
                <a:cubicBezTo>
                  <a:pt x="1304604" y="189580"/>
                  <a:pt x="1384285" y="160145"/>
                  <a:pt x="1317542" y="182393"/>
                </a:cubicBezTo>
                <a:lnTo>
                  <a:pt x="1258548" y="221722"/>
                </a:lnTo>
                <a:cubicBezTo>
                  <a:pt x="1248716" y="228277"/>
                  <a:pt x="1240262" y="237650"/>
                  <a:pt x="1229051" y="241387"/>
                </a:cubicBezTo>
                <a:lnTo>
                  <a:pt x="1199554" y="251219"/>
                </a:lnTo>
                <a:cubicBezTo>
                  <a:pt x="1177807" y="272967"/>
                  <a:pt x="1167942" y="286690"/>
                  <a:pt x="1140561" y="300380"/>
                </a:cubicBezTo>
                <a:cubicBezTo>
                  <a:pt x="1131291" y="305015"/>
                  <a:pt x="1120124" y="305180"/>
                  <a:pt x="1111064" y="310213"/>
                </a:cubicBezTo>
                <a:cubicBezTo>
                  <a:pt x="1090405" y="321691"/>
                  <a:pt x="1071735" y="336432"/>
                  <a:pt x="1052071" y="349542"/>
                </a:cubicBezTo>
                <a:lnTo>
                  <a:pt x="993077" y="388871"/>
                </a:lnTo>
                <a:lnTo>
                  <a:pt x="963580" y="408535"/>
                </a:lnTo>
                <a:cubicBezTo>
                  <a:pt x="957025" y="418367"/>
                  <a:pt x="952809" y="430251"/>
                  <a:pt x="943916" y="438032"/>
                </a:cubicBezTo>
                <a:cubicBezTo>
                  <a:pt x="926130" y="453595"/>
                  <a:pt x="904587" y="464251"/>
                  <a:pt x="884922" y="477361"/>
                </a:cubicBezTo>
                <a:cubicBezTo>
                  <a:pt x="875090" y="483916"/>
                  <a:pt x="863781" y="488670"/>
                  <a:pt x="855425" y="497026"/>
                </a:cubicBezTo>
                <a:cubicBezTo>
                  <a:pt x="817573" y="534878"/>
                  <a:pt x="837498" y="518809"/>
                  <a:pt x="796432" y="546187"/>
                </a:cubicBezTo>
                <a:cubicBezTo>
                  <a:pt x="789877" y="556019"/>
                  <a:pt x="785995" y="568302"/>
                  <a:pt x="776767" y="575684"/>
                </a:cubicBezTo>
                <a:cubicBezTo>
                  <a:pt x="768674" y="582158"/>
                  <a:pt x="756541" y="580881"/>
                  <a:pt x="747271" y="585516"/>
                </a:cubicBezTo>
                <a:cubicBezTo>
                  <a:pt x="736702" y="590801"/>
                  <a:pt x="727606" y="598625"/>
                  <a:pt x="717774" y="605180"/>
                </a:cubicBezTo>
                <a:cubicBezTo>
                  <a:pt x="711219" y="615012"/>
                  <a:pt x="707002" y="626895"/>
                  <a:pt x="698109" y="634677"/>
                </a:cubicBezTo>
                <a:cubicBezTo>
                  <a:pt x="680323" y="650240"/>
                  <a:pt x="639116" y="674006"/>
                  <a:pt x="639116" y="674006"/>
                </a:cubicBezTo>
                <a:cubicBezTo>
                  <a:pt x="632561" y="683838"/>
                  <a:pt x="627807" y="695147"/>
                  <a:pt x="619451" y="703503"/>
                </a:cubicBezTo>
                <a:cubicBezTo>
                  <a:pt x="611095" y="711859"/>
                  <a:pt x="597735" y="714274"/>
                  <a:pt x="589954" y="723167"/>
                </a:cubicBezTo>
                <a:cubicBezTo>
                  <a:pt x="574391" y="740953"/>
                  <a:pt x="563735" y="762496"/>
                  <a:pt x="550625" y="782161"/>
                </a:cubicBezTo>
                <a:cubicBezTo>
                  <a:pt x="544070" y="791993"/>
                  <a:pt x="542172" y="807921"/>
                  <a:pt x="530961" y="811658"/>
                </a:cubicBezTo>
                <a:lnTo>
                  <a:pt x="501464" y="821490"/>
                </a:lnTo>
                <a:cubicBezTo>
                  <a:pt x="449029" y="900145"/>
                  <a:pt x="517848" y="805107"/>
                  <a:pt x="452303" y="870651"/>
                </a:cubicBezTo>
                <a:cubicBezTo>
                  <a:pt x="386747" y="936205"/>
                  <a:pt x="481805" y="867368"/>
                  <a:pt x="403142" y="919813"/>
                </a:cubicBezTo>
                <a:lnTo>
                  <a:pt x="344148" y="1008303"/>
                </a:lnTo>
                <a:cubicBezTo>
                  <a:pt x="337593" y="1018135"/>
                  <a:pt x="328221" y="1026590"/>
                  <a:pt x="324484" y="1037800"/>
                </a:cubicBezTo>
                <a:cubicBezTo>
                  <a:pt x="321206" y="1047632"/>
                  <a:pt x="319684" y="1058236"/>
                  <a:pt x="314651" y="1067296"/>
                </a:cubicBezTo>
                <a:cubicBezTo>
                  <a:pt x="303173" y="1087956"/>
                  <a:pt x="275322" y="1126290"/>
                  <a:pt x="275322" y="1126290"/>
                </a:cubicBezTo>
                <a:cubicBezTo>
                  <a:pt x="250610" y="1200428"/>
                  <a:pt x="283944" y="1109047"/>
                  <a:pt x="245825" y="1185284"/>
                </a:cubicBezTo>
                <a:cubicBezTo>
                  <a:pt x="217366" y="1242202"/>
                  <a:pt x="262414" y="1188359"/>
                  <a:pt x="206496" y="1244277"/>
                </a:cubicBezTo>
                <a:cubicBezTo>
                  <a:pt x="181783" y="1318419"/>
                  <a:pt x="217994" y="1229905"/>
                  <a:pt x="167167" y="1293438"/>
                </a:cubicBezTo>
                <a:cubicBezTo>
                  <a:pt x="160693" y="1301531"/>
                  <a:pt x="161970" y="1313665"/>
                  <a:pt x="157335" y="1322935"/>
                </a:cubicBezTo>
                <a:cubicBezTo>
                  <a:pt x="152050" y="1333504"/>
                  <a:pt x="142470" y="1341634"/>
                  <a:pt x="137671" y="1352432"/>
                </a:cubicBezTo>
                <a:cubicBezTo>
                  <a:pt x="137670" y="1352434"/>
                  <a:pt x="113091" y="1426172"/>
                  <a:pt x="108174" y="1440922"/>
                </a:cubicBezTo>
                <a:lnTo>
                  <a:pt x="88509" y="1499916"/>
                </a:lnTo>
                <a:cubicBezTo>
                  <a:pt x="85232" y="1509748"/>
                  <a:pt x="80710" y="1519250"/>
                  <a:pt x="78677" y="1529413"/>
                </a:cubicBezTo>
                <a:cubicBezTo>
                  <a:pt x="72122" y="1562187"/>
                  <a:pt x="64508" y="1594767"/>
                  <a:pt x="59013" y="1627735"/>
                </a:cubicBezTo>
                <a:cubicBezTo>
                  <a:pt x="55735" y="1647400"/>
                  <a:pt x="53505" y="1667268"/>
                  <a:pt x="49180" y="1686729"/>
                </a:cubicBezTo>
                <a:cubicBezTo>
                  <a:pt x="46932" y="1696846"/>
                  <a:pt x="42195" y="1706261"/>
                  <a:pt x="39348" y="1716226"/>
                </a:cubicBezTo>
                <a:cubicBezTo>
                  <a:pt x="35636" y="1729219"/>
                  <a:pt x="32166" y="1742304"/>
                  <a:pt x="29516" y="1755555"/>
                </a:cubicBezTo>
                <a:cubicBezTo>
                  <a:pt x="25606" y="1775103"/>
                  <a:pt x="24519" y="1795208"/>
                  <a:pt x="19684" y="1814548"/>
                </a:cubicBezTo>
                <a:cubicBezTo>
                  <a:pt x="14657" y="1834658"/>
                  <a:pt x="6574" y="1853877"/>
                  <a:pt x="19" y="1873542"/>
                </a:cubicBezTo>
                <a:lnTo>
                  <a:pt x="12507" y="1947642"/>
                </a:lnTo>
                <a:cubicBezTo>
                  <a:pt x="15784" y="2036132"/>
                  <a:pt x="462" y="2125143"/>
                  <a:pt x="19" y="2168509"/>
                </a:cubicBezTo>
                <a:cubicBezTo>
                  <a:pt x="-424" y="2211875"/>
                  <a:pt x="7434" y="2194543"/>
                  <a:pt x="9851" y="2207838"/>
                </a:cubicBezTo>
                <a:cubicBezTo>
                  <a:pt x="13997" y="2230639"/>
                  <a:pt x="15538" y="2253863"/>
                  <a:pt x="19684" y="2276664"/>
                </a:cubicBezTo>
                <a:cubicBezTo>
                  <a:pt x="27369" y="2318930"/>
                  <a:pt x="28817" y="2308632"/>
                  <a:pt x="39348" y="2345490"/>
                </a:cubicBezTo>
                <a:cubicBezTo>
                  <a:pt x="43060" y="2358483"/>
                  <a:pt x="45903" y="2371709"/>
                  <a:pt x="49180" y="2384819"/>
                </a:cubicBezTo>
                <a:cubicBezTo>
                  <a:pt x="52458" y="2456922"/>
                  <a:pt x="79202" y="2534938"/>
                  <a:pt x="86891" y="2606705"/>
                </a:cubicBezTo>
                <a:cubicBezTo>
                  <a:pt x="90054" y="2636227"/>
                  <a:pt x="91518" y="2670884"/>
                  <a:pt x="98342" y="2689619"/>
                </a:cubicBezTo>
                <a:cubicBezTo>
                  <a:pt x="105167" y="2708354"/>
                  <a:pt x="118006" y="2709284"/>
                  <a:pt x="127838" y="2719116"/>
                </a:cubicBezTo>
                <a:cubicBezTo>
                  <a:pt x="134393" y="2738780"/>
                  <a:pt x="136005" y="2760862"/>
                  <a:pt x="147503" y="2778109"/>
                </a:cubicBezTo>
                <a:cubicBezTo>
                  <a:pt x="154058" y="2787941"/>
                  <a:pt x="162368" y="2796808"/>
                  <a:pt x="167167" y="2807606"/>
                </a:cubicBezTo>
                <a:cubicBezTo>
                  <a:pt x="175586" y="2826548"/>
                  <a:pt x="180277" y="2846935"/>
                  <a:pt x="186832" y="2866600"/>
                </a:cubicBezTo>
                <a:lnTo>
                  <a:pt x="206496" y="2925593"/>
                </a:lnTo>
                <a:cubicBezTo>
                  <a:pt x="209774" y="2935425"/>
                  <a:pt x="210580" y="2946466"/>
                  <a:pt x="216329" y="2955090"/>
                </a:cubicBezTo>
                <a:cubicBezTo>
                  <a:pt x="272693" y="3039638"/>
                  <a:pt x="205111" y="2932657"/>
                  <a:pt x="245825" y="3014084"/>
                </a:cubicBezTo>
                <a:cubicBezTo>
                  <a:pt x="251110" y="3024653"/>
                  <a:pt x="258935" y="3033748"/>
                  <a:pt x="265490" y="3043580"/>
                </a:cubicBezTo>
                <a:cubicBezTo>
                  <a:pt x="290203" y="3117721"/>
                  <a:pt x="302337" y="3083569"/>
                  <a:pt x="322886" y="3108150"/>
                </a:cubicBezTo>
                <a:cubicBezTo>
                  <a:pt x="343435" y="3132731"/>
                  <a:pt x="375410" y="3169051"/>
                  <a:pt x="388786" y="3191064"/>
                </a:cubicBezTo>
                <a:cubicBezTo>
                  <a:pt x="402162" y="3213077"/>
                  <a:pt x="392556" y="3223839"/>
                  <a:pt x="403142" y="3240226"/>
                </a:cubicBezTo>
                <a:cubicBezTo>
                  <a:pt x="413728" y="3256613"/>
                  <a:pt x="398225" y="3253334"/>
                  <a:pt x="452303" y="3289387"/>
                </a:cubicBezTo>
                <a:cubicBezTo>
                  <a:pt x="501121" y="3362616"/>
                  <a:pt x="438382" y="3272683"/>
                  <a:pt x="501464" y="3348380"/>
                </a:cubicBezTo>
                <a:cubicBezTo>
                  <a:pt x="509029" y="3357458"/>
                  <a:pt x="512773" y="3369521"/>
                  <a:pt x="521129" y="3377877"/>
                </a:cubicBezTo>
                <a:cubicBezTo>
                  <a:pt x="529485" y="3386233"/>
                  <a:pt x="541547" y="3389977"/>
                  <a:pt x="550625" y="3397542"/>
                </a:cubicBezTo>
                <a:cubicBezTo>
                  <a:pt x="626325" y="3460625"/>
                  <a:pt x="536388" y="3397882"/>
                  <a:pt x="609619" y="3446703"/>
                </a:cubicBezTo>
                <a:cubicBezTo>
                  <a:pt x="642393" y="3495864"/>
                  <a:pt x="619452" y="3469646"/>
                  <a:pt x="688277" y="3515529"/>
                </a:cubicBezTo>
                <a:lnTo>
                  <a:pt x="717774" y="3535193"/>
                </a:lnTo>
                <a:cubicBezTo>
                  <a:pt x="724329" y="3545025"/>
                  <a:pt x="728545" y="3556909"/>
                  <a:pt x="737438" y="3564690"/>
                </a:cubicBezTo>
                <a:cubicBezTo>
                  <a:pt x="755224" y="3580253"/>
                  <a:pt x="776767" y="3590909"/>
                  <a:pt x="796432" y="3604019"/>
                </a:cubicBezTo>
                <a:cubicBezTo>
                  <a:pt x="806264" y="3610574"/>
                  <a:pt x="814465" y="3620818"/>
                  <a:pt x="825929" y="3623684"/>
                </a:cubicBezTo>
                <a:lnTo>
                  <a:pt x="859677" y="3672546"/>
                </a:lnTo>
                <a:cubicBezTo>
                  <a:pt x="869509" y="3679101"/>
                  <a:pt x="882794" y="3691230"/>
                  <a:pt x="894755" y="3697785"/>
                </a:cubicBezTo>
                <a:cubicBezTo>
                  <a:pt x="906716" y="3704340"/>
                  <a:pt x="915843" y="3700930"/>
                  <a:pt x="931446" y="3711874"/>
                </a:cubicBezTo>
                <a:cubicBezTo>
                  <a:pt x="947050" y="3722819"/>
                  <a:pt x="947669" y="3749882"/>
                  <a:pt x="988376" y="3763452"/>
                </a:cubicBezTo>
                <a:cubicBezTo>
                  <a:pt x="1007517" y="3820875"/>
                  <a:pt x="1037913" y="3800838"/>
                  <a:pt x="1057652" y="3812835"/>
                </a:cubicBezTo>
                <a:cubicBezTo>
                  <a:pt x="1077391" y="3824832"/>
                  <a:pt x="1049388" y="3816296"/>
                  <a:pt x="1106812" y="3835437"/>
                </a:cubicBezTo>
                <a:cubicBezTo>
                  <a:pt x="1150789" y="3901405"/>
                  <a:pt x="1131437" y="3872807"/>
                  <a:pt x="1150393" y="3885917"/>
                </a:cubicBezTo>
                <a:cubicBezTo>
                  <a:pt x="1169349" y="3899027"/>
                  <a:pt x="1150410" y="3890717"/>
                  <a:pt x="1220547" y="3914095"/>
                </a:cubicBezTo>
                <a:cubicBezTo>
                  <a:pt x="1230379" y="3923927"/>
                  <a:pt x="1258811" y="3925177"/>
                  <a:pt x="1266783" y="3932441"/>
                </a:cubicBezTo>
                <a:cubicBezTo>
                  <a:pt x="1274755" y="3939705"/>
                  <a:pt x="1259257" y="3952275"/>
                  <a:pt x="1268380" y="3957681"/>
                </a:cubicBezTo>
                <a:cubicBezTo>
                  <a:pt x="1277503" y="3963087"/>
                  <a:pt x="1303497" y="3954993"/>
                  <a:pt x="1321523" y="3964875"/>
                </a:cubicBezTo>
                <a:cubicBezTo>
                  <a:pt x="1339549" y="3974757"/>
                  <a:pt x="1362450" y="4005014"/>
                  <a:pt x="1376535" y="4016974"/>
                </a:cubicBezTo>
                <a:cubicBezTo>
                  <a:pt x="1390620" y="4028934"/>
                  <a:pt x="1394822" y="4032901"/>
                  <a:pt x="1406032" y="4036638"/>
                </a:cubicBezTo>
                <a:cubicBezTo>
                  <a:pt x="1558224" y="4087370"/>
                  <a:pt x="1401037" y="4029225"/>
                  <a:pt x="1494522" y="4075967"/>
                </a:cubicBezTo>
                <a:cubicBezTo>
                  <a:pt x="1503792" y="4080602"/>
                  <a:pt x="1514959" y="4080767"/>
                  <a:pt x="1524019" y="4085800"/>
                </a:cubicBezTo>
                <a:cubicBezTo>
                  <a:pt x="1544679" y="4097278"/>
                  <a:pt x="1563348" y="4112019"/>
                  <a:pt x="1583013" y="4125129"/>
                </a:cubicBezTo>
                <a:lnTo>
                  <a:pt x="1622185" y="4147953"/>
                </a:lnTo>
                <a:cubicBezTo>
                  <a:pt x="1632017" y="4154508"/>
                  <a:pt x="1669983" y="4164362"/>
                  <a:pt x="1688022" y="4170917"/>
                </a:cubicBezTo>
                <a:cubicBezTo>
                  <a:pt x="1706061" y="4177472"/>
                  <a:pt x="1681035" y="4174935"/>
                  <a:pt x="1730419" y="4187281"/>
                </a:cubicBezTo>
                <a:cubicBezTo>
                  <a:pt x="1746806" y="4184004"/>
                  <a:pt x="1763756" y="4180716"/>
                  <a:pt x="1782883" y="4174149"/>
                </a:cubicBezTo>
                <a:cubicBezTo>
                  <a:pt x="1802010" y="4167582"/>
                  <a:pt x="1821137" y="4159328"/>
                  <a:pt x="1845180" y="4147881"/>
                </a:cubicBezTo>
                <a:cubicBezTo>
                  <a:pt x="1869223" y="4136434"/>
                  <a:pt x="1908566" y="4117450"/>
                  <a:pt x="1927142" y="4105464"/>
                </a:cubicBezTo>
                <a:cubicBezTo>
                  <a:pt x="1945718" y="4093478"/>
                  <a:pt x="1945069" y="4083680"/>
                  <a:pt x="1956638" y="4075967"/>
                </a:cubicBezTo>
                <a:cubicBezTo>
                  <a:pt x="1965261" y="4070218"/>
                  <a:pt x="1977075" y="4071168"/>
                  <a:pt x="1986135" y="4066135"/>
                </a:cubicBezTo>
                <a:cubicBezTo>
                  <a:pt x="2087563" y="4009787"/>
                  <a:pt x="2007882" y="4039222"/>
                  <a:pt x="2074625" y="4016974"/>
                </a:cubicBezTo>
                <a:cubicBezTo>
                  <a:pt x="2084457" y="4010419"/>
                  <a:pt x="2094290" y="4000551"/>
                  <a:pt x="2104122" y="3997309"/>
                </a:cubicBezTo>
                <a:cubicBezTo>
                  <a:pt x="2113954" y="3994067"/>
                  <a:pt x="2123787" y="4000776"/>
                  <a:pt x="2133620" y="3997522"/>
                </a:cubicBezTo>
                <a:cubicBezTo>
                  <a:pt x="2143453" y="3994268"/>
                  <a:pt x="2153285" y="3986004"/>
                  <a:pt x="2163117" y="3977787"/>
                </a:cubicBezTo>
                <a:cubicBezTo>
                  <a:pt x="2172949" y="3969570"/>
                  <a:pt x="2177865" y="3958075"/>
                  <a:pt x="2192613" y="3948219"/>
                </a:cubicBezTo>
                <a:cubicBezTo>
                  <a:pt x="2207361" y="3938363"/>
                  <a:pt x="2235193" y="3924644"/>
                  <a:pt x="2251606" y="3918651"/>
                </a:cubicBezTo>
                <a:cubicBezTo>
                  <a:pt x="2268019" y="3912658"/>
                  <a:pt x="2281866" y="3919645"/>
                  <a:pt x="2291093" y="3912263"/>
                </a:cubicBezTo>
                <a:cubicBezTo>
                  <a:pt x="2299186" y="3905789"/>
                  <a:pt x="2289873" y="3888066"/>
                  <a:pt x="2300767" y="3879322"/>
                </a:cubicBezTo>
                <a:cubicBezTo>
                  <a:pt x="2311661" y="3870578"/>
                  <a:pt x="2336793" y="3872910"/>
                  <a:pt x="2356458" y="3859800"/>
                </a:cubicBezTo>
                <a:lnTo>
                  <a:pt x="2389258" y="3820329"/>
                </a:lnTo>
                <a:cubicBezTo>
                  <a:pt x="2395813" y="3810497"/>
                  <a:pt x="2411779" y="3830913"/>
                  <a:pt x="2428743" y="3823843"/>
                </a:cubicBezTo>
                <a:cubicBezTo>
                  <a:pt x="2445707" y="3816773"/>
                  <a:pt x="2471376" y="3791022"/>
                  <a:pt x="2491041" y="3777912"/>
                </a:cubicBezTo>
                <a:lnTo>
                  <a:pt x="2556407" y="3722219"/>
                </a:lnTo>
                <a:cubicBezTo>
                  <a:pt x="2556412" y="3722216"/>
                  <a:pt x="2615635" y="3688225"/>
                  <a:pt x="2645132" y="3666384"/>
                </a:cubicBezTo>
                <a:cubicBezTo>
                  <a:pt x="2674629" y="3644543"/>
                  <a:pt x="2692320" y="3604858"/>
                  <a:pt x="2733387" y="3591170"/>
                </a:cubicBezTo>
                <a:lnTo>
                  <a:pt x="2762884" y="3545026"/>
                </a:lnTo>
                <a:cubicBezTo>
                  <a:pt x="2782548" y="3531916"/>
                  <a:pt x="2808767" y="3525360"/>
                  <a:pt x="2821877" y="3505696"/>
                </a:cubicBezTo>
                <a:cubicBezTo>
                  <a:pt x="2848097" y="3466368"/>
                  <a:pt x="2831710" y="3482755"/>
                  <a:pt x="2871038" y="3456535"/>
                </a:cubicBezTo>
                <a:cubicBezTo>
                  <a:pt x="2919867" y="3383292"/>
                  <a:pt x="2857106" y="3473255"/>
                  <a:pt x="2920200" y="3397542"/>
                </a:cubicBezTo>
                <a:cubicBezTo>
                  <a:pt x="2927765" y="3388464"/>
                  <a:pt x="2930971" y="3375826"/>
                  <a:pt x="2939864" y="3368045"/>
                </a:cubicBezTo>
                <a:cubicBezTo>
                  <a:pt x="2957650" y="3352482"/>
                  <a:pt x="2998858" y="3328716"/>
                  <a:pt x="2998858" y="3328716"/>
                </a:cubicBezTo>
                <a:cubicBezTo>
                  <a:pt x="3051293" y="3250061"/>
                  <a:pt x="2982474" y="3345099"/>
                  <a:pt x="3048019" y="3279555"/>
                </a:cubicBezTo>
                <a:cubicBezTo>
                  <a:pt x="3056375" y="3271199"/>
                  <a:pt x="3059491" y="3261553"/>
                  <a:pt x="3067684" y="3250058"/>
                </a:cubicBezTo>
                <a:cubicBezTo>
                  <a:pt x="3075877" y="3238563"/>
                  <a:pt x="3084292" y="3227597"/>
                  <a:pt x="3097180" y="3210587"/>
                </a:cubicBezTo>
                <a:cubicBezTo>
                  <a:pt x="3110068" y="3193577"/>
                  <a:pt x="3071791" y="3196813"/>
                  <a:pt x="3145014" y="3147999"/>
                </a:cubicBezTo>
                <a:cubicBezTo>
                  <a:pt x="3171880" y="3067399"/>
                  <a:pt x="3173982" y="3076202"/>
                  <a:pt x="3185941" y="3053713"/>
                </a:cubicBezTo>
                <a:cubicBezTo>
                  <a:pt x="3197900" y="3031224"/>
                  <a:pt x="3211966" y="3023863"/>
                  <a:pt x="3216765" y="3013065"/>
                </a:cubicBezTo>
                <a:cubicBezTo>
                  <a:pt x="3216766" y="3013063"/>
                  <a:pt x="3252505" y="2956051"/>
                  <a:pt x="3257422" y="2941301"/>
                </a:cubicBezTo>
                <a:lnTo>
                  <a:pt x="3303658" y="2886264"/>
                </a:lnTo>
                <a:lnTo>
                  <a:pt x="3313490" y="2856767"/>
                </a:lnTo>
                <a:cubicBezTo>
                  <a:pt x="3316767" y="2830548"/>
                  <a:pt x="3334913" y="2837563"/>
                  <a:pt x="3345624" y="2817139"/>
                </a:cubicBezTo>
                <a:cubicBezTo>
                  <a:pt x="3356336" y="2796715"/>
                  <a:pt x="3368636" y="2760663"/>
                  <a:pt x="3377759" y="2734224"/>
                </a:cubicBezTo>
                <a:cubicBezTo>
                  <a:pt x="3386882" y="2707785"/>
                  <a:pt x="3400362" y="2658504"/>
                  <a:pt x="3400362" y="2658504"/>
                </a:cubicBezTo>
                <a:lnTo>
                  <a:pt x="3421645" y="2483142"/>
                </a:lnTo>
                <a:lnTo>
                  <a:pt x="3431477" y="2453645"/>
                </a:lnTo>
                <a:lnTo>
                  <a:pt x="3441309" y="2424148"/>
                </a:lnTo>
                <a:cubicBezTo>
                  <a:pt x="3444587" y="2391374"/>
                  <a:pt x="3443736" y="2357920"/>
                  <a:pt x="3451142" y="2325826"/>
                </a:cubicBezTo>
                <a:cubicBezTo>
                  <a:pt x="3453799" y="2314312"/>
                  <a:pt x="3468752" y="2307966"/>
                  <a:pt x="3470806" y="2296329"/>
                </a:cubicBezTo>
                <a:cubicBezTo>
                  <a:pt x="3478800" y="2251028"/>
                  <a:pt x="3477361" y="2204561"/>
                  <a:pt x="3480638" y="2158677"/>
                </a:cubicBezTo>
                <a:cubicBezTo>
                  <a:pt x="3477361" y="2096406"/>
                  <a:pt x="3475984" y="2034006"/>
                  <a:pt x="3470806" y="1971864"/>
                </a:cubicBezTo>
                <a:cubicBezTo>
                  <a:pt x="3469418" y="1955210"/>
                  <a:pt x="3463580" y="1939210"/>
                  <a:pt x="3460974" y="1922703"/>
                </a:cubicBezTo>
                <a:cubicBezTo>
                  <a:pt x="3453745" y="1876920"/>
                  <a:pt x="3450399" y="1830501"/>
                  <a:pt x="3441309" y="1785051"/>
                </a:cubicBezTo>
                <a:cubicBezTo>
                  <a:pt x="3411655" y="1636780"/>
                  <a:pt x="3449415" y="1821529"/>
                  <a:pt x="3421645" y="1696561"/>
                </a:cubicBezTo>
                <a:cubicBezTo>
                  <a:pt x="3418020" y="1680247"/>
                  <a:pt x="3415866" y="1663613"/>
                  <a:pt x="3411813" y="1647400"/>
                </a:cubicBezTo>
                <a:cubicBezTo>
                  <a:pt x="3409299" y="1637345"/>
                  <a:pt x="3404827" y="1627868"/>
                  <a:pt x="3401980" y="1617903"/>
                </a:cubicBezTo>
                <a:cubicBezTo>
                  <a:pt x="3372259" y="1513883"/>
                  <a:pt x="3419218" y="1659780"/>
                  <a:pt x="3372484" y="1519580"/>
                </a:cubicBezTo>
                <a:lnTo>
                  <a:pt x="3342987" y="1431090"/>
                </a:lnTo>
                <a:lnTo>
                  <a:pt x="3333154" y="1401593"/>
                </a:lnTo>
                <a:cubicBezTo>
                  <a:pt x="3329877" y="1391761"/>
                  <a:pt x="3329071" y="1380719"/>
                  <a:pt x="3323322" y="1372096"/>
                </a:cubicBezTo>
                <a:cubicBezTo>
                  <a:pt x="3316767" y="1362264"/>
                  <a:pt x="3308943" y="1353169"/>
                  <a:pt x="3303658" y="1342600"/>
                </a:cubicBezTo>
                <a:cubicBezTo>
                  <a:pt x="3299023" y="1333330"/>
                  <a:pt x="3298858" y="1322163"/>
                  <a:pt x="3293825" y="1313103"/>
                </a:cubicBezTo>
                <a:cubicBezTo>
                  <a:pt x="3282347" y="1292443"/>
                  <a:pt x="3254496" y="1254109"/>
                  <a:pt x="3254496" y="1254109"/>
                </a:cubicBezTo>
                <a:cubicBezTo>
                  <a:pt x="3229784" y="1179974"/>
                  <a:pt x="3263118" y="1271351"/>
                  <a:pt x="3225000" y="1195116"/>
                </a:cubicBezTo>
                <a:cubicBezTo>
                  <a:pt x="3220365" y="1185846"/>
                  <a:pt x="3219802" y="1174889"/>
                  <a:pt x="3215167" y="1165619"/>
                </a:cubicBezTo>
                <a:cubicBezTo>
                  <a:pt x="3209882" y="1155050"/>
                  <a:pt x="3206423" y="1148084"/>
                  <a:pt x="3195503" y="1136122"/>
                </a:cubicBezTo>
                <a:cubicBezTo>
                  <a:pt x="3184583" y="1124160"/>
                  <a:pt x="3162755" y="1108010"/>
                  <a:pt x="3149645" y="1093847"/>
                </a:cubicBezTo>
                <a:cubicBezTo>
                  <a:pt x="3136535" y="1079684"/>
                  <a:pt x="3128316" y="1065344"/>
                  <a:pt x="3116845" y="1051146"/>
                </a:cubicBezTo>
                <a:cubicBezTo>
                  <a:pt x="3105374" y="1036948"/>
                  <a:pt x="3091754" y="1022856"/>
                  <a:pt x="3080820" y="1008658"/>
                </a:cubicBezTo>
                <a:cubicBezTo>
                  <a:pt x="3069886" y="994460"/>
                  <a:pt x="3061075" y="972512"/>
                  <a:pt x="3051243" y="965957"/>
                </a:cubicBezTo>
                <a:lnTo>
                  <a:pt x="3011837" y="923185"/>
                </a:lnTo>
                <a:cubicBezTo>
                  <a:pt x="2965953" y="854360"/>
                  <a:pt x="3008689" y="864097"/>
                  <a:pt x="2959529" y="831322"/>
                </a:cubicBezTo>
                <a:cubicBezTo>
                  <a:pt x="2903169" y="746786"/>
                  <a:pt x="2978217" y="846274"/>
                  <a:pt x="2910367" y="791993"/>
                </a:cubicBezTo>
                <a:cubicBezTo>
                  <a:pt x="2901140" y="784611"/>
                  <a:pt x="2899596" y="770277"/>
                  <a:pt x="2890703" y="762496"/>
                </a:cubicBezTo>
                <a:cubicBezTo>
                  <a:pt x="2823237" y="703463"/>
                  <a:pt x="2846599" y="746934"/>
                  <a:pt x="2802213" y="693671"/>
                </a:cubicBezTo>
                <a:cubicBezTo>
                  <a:pt x="2794648" y="684593"/>
                  <a:pt x="2790113" y="673252"/>
                  <a:pt x="2782548" y="664174"/>
                </a:cubicBezTo>
                <a:cubicBezTo>
                  <a:pt x="2773646" y="653492"/>
                  <a:pt x="2764522" y="642920"/>
                  <a:pt x="2753051" y="634677"/>
                </a:cubicBezTo>
                <a:cubicBezTo>
                  <a:pt x="2741580" y="626434"/>
                  <a:pt x="2730109" y="627163"/>
                  <a:pt x="2713722" y="614713"/>
                </a:cubicBezTo>
                <a:cubicBezTo>
                  <a:pt x="2697335" y="602263"/>
                  <a:pt x="2667788" y="570776"/>
                  <a:pt x="2654730" y="559976"/>
                </a:cubicBezTo>
                <a:cubicBezTo>
                  <a:pt x="2641673" y="549176"/>
                  <a:pt x="2641047" y="552092"/>
                  <a:pt x="2635377" y="549914"/>
                </a:cubicBezTo>
                <a:cubicBezTo>
                  <a:pt x="2629707" y="547736"/>
                  <a:pt x="2631484" y="555000"/>
                  <a:pt x="2620709" y="546905"/>
                </a:cubicBezTo>
                <a:cubicBezTo>
                  <a:pt x="2609934" y="538810"/>
                  <a:pt x="2588549" y="517278"/>
                  <a:pt x="2570727" y="501345"/>
                </a:cubicBezTo>
                <a:cubicBezTo>
                  <a:pt x="2552905" y="485412"/>
                  <a:pt x="2527632" y="465137"/>
                  <a:pt x="2513774" y="451307"/>
                </a:cubicBezTo>
                <a:cubicBezTo>
                  <a:pt x="2499916" y="437477"/>
                  <a:pt x="2501778" y="428773"/>
                  <a:pt x="2487580" y="418367"/>
                </a:cubicBezTo>
                <a:cubicBezTo>
                  <a:pt x="2473382" y="407961"/>
                  <a:pt x="2502723" y="413582"/>
                  <a:pt x="2428587" y="388871"/>
                </a:cubicBezTo>
                <a:cubicBezTo>
                  <a:pt x="2406843" y="367127"/>
                  <a:pt x="2396970" y="353397"/>
                  <a:pt x="2369593" y="339709"/>
                </a:cubicBezTo>
                <a:cubicBezTo>
                  <a:pt x="2360323" y="335074"/>
                  <a:pt x="2349928" y="333154"/>
                  <a:pt x="2340096" y="329877"/>
                </a:cubicBezTo>
                <a:cubicBezTo>
                  <a:pt x="2330264" y="323322"/>
                  <a:pt x="2321169" y="315498"/>
                  <a:pt x="2310600" y="310213"/>
                </a:cubicBezTo>
                <a:cubicBezTo>
                  <a:pt x="2301330" y="305578"/>
                  <a:pt x="2300059" y="309773"/>
                  <a:pt x="2281103" y="300380"/>
                </a:cubicBezTo>
                <a:cubicBezTo>
                  <a:pt x="2262147" y="290988"/>
                  <a:pt x="2314848" y="293186"/>
                  <a:pt x="2196865" y="253858"/>
                </a:cubicBezTo>
                <a:lnTo>
                  <a:pt x="2113954" y="202058"/>
                </a:lnTo>
                <a:lnTo>
                  <a:pt x="2084458" y="192226"/>
                </a:lnTo>
                <a:cubicBezTo>
                  <a:pt x="2032321" y="140089"/>
                  <a:pt x="2036935" y="152861"/>
                  <a:pt x="2015632" y="143064"/>
                </a:cubicBezTo>
                <a:cubicBezTo>
                  <a:pt x="1994329" y="133267"/>
                  <a:pt x="1973589" y="139426"/>
                  <a:pt x="1956638" y="133445"/>
                </a:cubicBezTo>
                <a:cubicBezTo>
                  <a:pt x="1939687" y="127464"/>
                  <a:pt x="1925138" y="110915"/>
                  <a:pt x="1913928" y="107178"/>
                </a:cubicBezTo>
                <a:lnTo>
                  <a:pt x="1868148" y="87514"/>
                </a:lnTo>
                <a:cubicBezTo>
                  <a:pt x="1858316" y="84237"/>
                  <a:pt x="1848911" y="56040"/>
                  <a:pt x="1838651" y="54574"/>
                </a:cubicBezTo>
                <a:lnTo>
                  <a:pt x="1769825" y="44742"/>
                </a:lnTo>
                <a:cubicBezTo>
                  <a:pt x="1695676" y="20023"/>
                  <a:pt x="1787083" y="53369"/>
                  <a:pt x="1710832" y="15245"/>
                </a:cubicBezTo>
                <a:cubicBezTo>
                  <a:pt x="1665643" y="-7349"/>
                  <a:pt x="1697722" y="497"/>
                  <a:pt x="1681335" y="5413"/>
                </a:cubicBezTo>
                <a:close/>
              </a:path>
            </a:pathLst>
          </a:custGeom>
          <a:solidFill>
            <a:srgbClr val="0037A8"/>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C68EAD3-9CEE-E94E-A9BD-FBE1D84A6C08}"/>
              </a:ext>
            </a:extLst>
          </p:cNvPr>
          <p:cNvSpPr/>
          <p:nvPr/>
        </p:nvSpPr>
        <p:spPr>
          <a:xfrm>
            <a:off x="1184385" y="2994273"/>
            <a:ext cx="3122513" cy="2308324"/>
          </a:xfrm>
          <a:prstGeom prst="rect">
            <a:avLst/>
          </a:prstGeom>
        </p:spPr>
        <p:txBody>
          <a:bodyPr wrap="square">
            <a:spAutoFit/>
          </a:bodyPr>
          <a:lstStyle/>
          <a:p>
            <a:pPr algn="ctr"/>
            <a:r>
              <a:rPr lang="en-US" i="1" dirty="0">
                <a:solidFill>
                  <a:srgbClr val="002060"/>
                </a:solidFill>
                <a:latin typeface="Arial" panose="020B0604020202020204" pitchFamily="34" charset="0"/>
                <a:cs typeface="Arial" panose="020B0604020202020204" pitchFamily="34" charset="0"/>
              </a:rPr>
              <a:t>Our goal is </a:t>
            </a:r>
            <a:r>
              <a:rPr lang="en-US" i="0" dirty="0">
                <a:solidFill>
                  <a:srgbClr val="002060"/>
                </a:solidFill>
                <a:effectLst/>
                <a:latin typeface="Arial" panose="020B0604020202020204" pitchFamily="34" charset="0"/>
                <a:cs typeface="Arial" panose="020B0604020202020204" pitchFamily="34" charset="0"/>
              </a:rPr>
              <a:t>to improve the lives of people with cancer and their families through advocacy, research, and patient support, to ensure everyone has an opportunity to prevent, detect, treat, and survive cancer</a:t>
            </a:r>
            <a:endParaRPr lang="en-US" sz="1800"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386DD6D-54E7-454B-8942-B06C1A26655E}"/>
              </a:ext>
            </a:extLst>
          </p:cNvPr>
          <p:cNvSpPr/>
          <p:nvPr/>
        </p:nvSpPr>
        <p:spPr>
          <a:xfrm>
            <a:off x="7900227" y="2869115"/>
            <a:ext cx="3314836" cy="369332"/>
          </a:xfrm>
          <a:prstGeom prst="rect">
            <a:avLst/>
          </a:prstGeom>
        </p:spPr>
        <p:txBody>
          <a:bodyPr wrap="square">
            <a:spAutoFit/>
          </a:bodyPr>
          <a:lstStyle/>
          <a:p>
            <a:pPr algn="ctr">
              <a:spcAft>
                <a:spcPts val="1200"/>
              </a:spcAft>
            </a:pPr>
            <a:endParaRPr lang="en-US" sz="1800" dirty="0">
              <a:solidFill>
                <a:srgbClr val="182F51"/>
              </a:solidFill>
              <a:latin typeface="Source Sans Pro" panose="020B0503030403020204" pitchFamily="34" charset="0"/>
              <a:ea typeface="Source Sans Pro" panose="020B0503030403020204" pitchFamily="34" charset="0"/>
            </a:endParaRPr>
          </a:p>
        </p:txBody>
      </p:sp>
      <p:sp>
        <p:nvSpPr>
          <p:cNvPr id="8" name="Oval 7">
            <a:extLst>
              <a:ext uri="{FF2B5EF4-FFF2-40B4-BE49-F238E27FC236}">
                <a16:creationId xmlns:a16="http://schemas.microsoft.com/office/drawing/2014/main" id="{65EF852C-6D5F-024E-AF8C-9BDDC311CDB8}"/>
              </a:ext>
            </a:extLst>
          </p:cNvPr>
          <p:cNvSpPr/>
          <p:nvPr/>
        </p:nvSpPr>
        <p:spPr>
          <a:xfrm>
            <a:off x="594360" y="1418399"/>
            <a:ext cx="7277258" cy="4862621"/>
          </a:xfrm>
          <a:prstGeom prst="ellipse">
            <a:avLst/>
          </a:prstGeom>
          <a:noFill/>
          <a:ln w="47625">
            <a:solidFill>
              <a:srgbClr val="2F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39E38DB-B6CB-5C45-91BB-EDAA38034E9D}"/>
              </a:ext>
            </a:extLst>
          </p:cNvPr>
          <p:cNvSpPr/>
          <p:nvPr/>
        </p:nvSpPr>
        <p:spPr>
          <a:xfrm>
            <a:off x="4391473" y="1361539"/>
            <a:ext cx="7125445" cy="4919481"/>
          </a:xfrm>
          <a:prstGeom prst="ellipse">
            <a:avLst/>
          </a:prstGeom>
          <a:noFill/>
          <a:ln w="47625">
            <a:solidFill>
              <a:srgbClr val="2F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F16B96-4D50-364F-96E9-57F83A0E6DC5}"/>
              </a:ext>
            </a:extLst>
          </p:cNvPr>
          <p:cNvSpPr/>
          <p:nvPr/>
        </p:nvSpPr>
        <p:spPr>
          <a:xfrm>
            <a:off x="4748817" y="2457020"/>
            <a:ext cx="2694365" cy="2785378"/>
          </a:xfrm>
          <a:prstGeom prst="rect">
            <a:avLst/>
          </a:prstGeom>
        </p:spPr>
        <p:txBody>
          <a:bodyPr wrap="square">
            <a:spAutoFit/>
          </a:bodyPr>
          <a:lstStyle/>
          <a:p>
            <a:pPr algn="ctr"/>
            <a:r>
              <a:rPr lang="en-US" sz="1750" b="1" i="1" dirty="0">
                <a:solidFill>
                  <a:schemeClr val="bg1"/>
                </a:solidFill>
                <a:latin typeface="Arial" panose="020B0604020202020204" pitchFamily="34" charset="0"/>
                <a:ea typeface="Source Sans Pro" panose="020B0503030403020204" pitchFamily="34" charset="0"/>
                <a:cs typeface="Arial" panose="020B0604020202020204" pitchFamily="34" charset="0"/>
              </a:rPr>
              <a:t>Together, we can use our collective power to engage our community, drive awareness around cancer in the fire service, and raise funds to ensure fire fighters, rescue workers, and their families are supported. </a:t>
            </a:r>
          </a:p>
        </p:txBody>
      </p:sp>
      <p:sp>
        <p:nvSpPr>
          <p:cNvPr id="4" name="Title 3">
            <a:extLst>
              <a:ext uri="{FF2B5EF4-FFF2-40B4-BE49-F238E27FC236}">
                <a16:creationId xmlns:a16="http://schemas.microsoft.com/office/drawing/2014/main" id="{C832937E-7A5B-5043-A198-4736B452C80B}"/>
              </a:ext>
            </a:extLst>
          </p:cNvPr>
          <p:cNvSpPr>
            <a:spLocks noGrp="1"/>
          </p:cNvSpPr>
          <p:nvPr>
            <p:ph type="title"/>
          </p:nvPr>
        </p:nvSpPr>
        <p:spPr>
          <a:xfrm>
            <a:off x="838200" y="-214693"/>
            <a:ext cx="10515600" cy="1325563"/>
          </a:xfrm>
        </p:spPr>
        <p:txBody>
          <a:bodyPr>
            <a:normAutofit/>
          </a:bodyPr>
          <a:lstStyle/>
          <a:p>
            <a:pPr algn="ctr"/>
            <a:r>
              <a:rPr lang="en-US" dirty="0">
                <a:solidFill>
                  <a:schemeClr val="accent1">
                    <a:lumMod val="50000"/>
                  </a:schemeClr>
                </a:solidFill>
                <a:latin typeface="Arial" panose="020B0604020202020204" pitchFamily="34" charset="0"/>
              </a:rPr>
              <a:t>Our Shared Values and Experiences </a:t>
            </a:r>
          </a:p>
        </p:txBody>
      </p:sp>
      <p:pic>
        <p:nvPicPr>
          <p:cNvPr id="2" name="Picture 1">
            <a:extLst>
              <a:ext uri="{FF2B5EF4-FFF2-40B4-BE49-F238E27FC236}">
                <a16:creationId xmlns:a16="http://schemas.microsoft.com/office/drawing/2014/main" id="{5CCEA2D7-F415-8468-7086-9A567C05C9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80387" y="1840153"/>
            <a:ext cx="1897004" cy="1050192"/>
          </a:xfrm>
          <a:prstGeom prst="rect">
            <a:avLst/>
          </a:prstGeom>
        </p:spPr>
      </p:pic>
      <p:pic>
        <p:nvPicPr>
          <p:cNvPr id="5" name="Picture 4" descr="A yellow and red logo with black text&#10;&#10;Description automatically generated">
            <a:extLst>
              <a:ext uri="{FF2B5EF4-FFF2-40B4-BE49-F238E27FC236}">
                <a16:creationId xmlns:a16="http://schemas.microsoft.com/office/drawing/2014/main" id="{FCF90CCE-0AB4-D5D0-E7AC-FA4AB3E10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582" y="1618130"/>
            <a:ext cx="1225685" cy="1225685"/>
          </a:xfrm>
          <a:prstGeom prst="rect">
            <a:avLst/>
          </a:prstGeom>
        </p:spPr>
      </p:pic>
      <p:sp>
        <p:nvSpPr>
          <p:cNvPr id="16" name="TextBox 15">
            <a:extLst>
              <a:ext uri="{FF2B5EF4-FFF2-40B4-BE49-F238E27FC236}">
                <a16:creationId xmlns:a16="http://schemas.microsoft.com/office/drawing/2014/main" id="{1B4B54E4-1E78-A576-1F56-4902835B9BBF}"/>
              </a:ext>
            </a:extLst>
          </p:cNvPr>
          <p:cNvSpPr txBox="1"/>
          <p:nvPr/>
        </p:nvSpPr>
        <p:spPr>
          <a:xfrm>
            <a:off x="7800526" y="2843815"/>
            <a:ext cx="3394185" cy="286232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Fire fighter occupational cancer is the leading cause of line-of-duty death in the fire service.</a:t>
            </a:r>
          </a:p>
          <a:p>
            <a:pPr algn="ctr"/>
            <a:r>
              <a:rPr lang="en-US" dirty="0">
                <a:latin typeface="Arial" panose="020B0604020202020204" pitchFamily="34" charset="0"/>
                <a:cs typeface="Arial" panose="020B0604020202020204" pitchFamily="34" charset="0"/>
              </a:rPr>
              <a:t>The IAFF is committed to protecting the health and well-being of our members by implementing proactive measures and ongoing initiatives to combat this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critical threat.</a:t>
            </a:r>
            <a:endParaRPr lang="en-US" b="0" i="0" dirty="0">
              <a:solidFill>
                <a:srgbClr val="FFFFFF"/>
              </a:solidFill>
              <a:effectLst/>
              <a:highlight>
                <a:srgbClr val="0C0C2D"/>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95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A58648-7ED1-79B9-DC26-F56A543F947C}"/>
              </a:ext>
            </a:extLst>
          </p:cNvPr>
          <p:cNvSpPr txBox="1"/>
          <p:nvPr/>
        </p:nvSpPr>
        <p:spPr>
          <a:xfrm>
            <a:off x="2764466" y="676661"/>
            <a:ext cx="7538484" cy="1754326"/>
          </a:xfrm>
          <a:prstGeom prst="rect">
            <a:avLst/>
          </a:prstGeom>
          <a:solidFill>
            <a:srgbClr val="FFC000"/>
          </a:solidFill>
          <a:ln w="9525">
            <a:solidFill>
              <a:schemeClr val="tx1"/>
            </a:solidFill>
          </a:ln>
        </p:spPr>
        <p:txBody>
          <a:bodyPr wrap="square">
            <a:spAutoFit/>
          </a:bodyPr>
          <a:lstStyle/>
          <a:p>
            <a:pPr algn="ctr"/>
            <a:r>
              <a:rPr lang="en-US" b="0" i="0" u="sng" strike="noStrike" dirty="0">
                <a:solidFill>
                  <a:srgbClr val="002060"/>
                </a:solidFill>
                <a:effectLst/>
                <a:latin typeface="YAFNcq2TXWY 0"/>
              </a:rPr>
              <a:t>For 24/7/365 support </a:t>
            </a:r>
          </a:p>
          <a:p>
            <a:pPr algn="ctr"/>
            <a:r>
              <a:rPr lang="en-US" dirty="0">
                <a:solidFill>
                  <a:srgbClr val="002060"/>
                </a:solidFill>
                <a:latin typeface="YAFNcq2TXWY 0"/>
              </a:rPr>
              <a:t>American Cancer Society</a:t>
            </a:r>
            <a:r>
              <a:rPr lang="en-US" b="0" i="0" u="none" strike="noStrike" dirty="0">
                <a:solidFill>
                  <a:srgbClr val="002060"/>
                </a:solidFill>
                <a:effectLst/>
                <a:latin typeface="YAFNcq2TXWY 0"/>
              </a:rPr>
              <a:t> Support Line for IAFF members via phone and chat:</a:t>
            </a:r>
            <a:endParaRPr lang="en-US" dirty="0">
              <a:solidFill>
                <a:srgbClr val="002060"/>
              </a:solidFill>
              <a:effectLst/>
              <a:latin typeface="YAFNcq2TXWY 0"/>
            </a:endParaRPr>
          </a:p>
          <a:p>
            <a:pPr algn="ctr"/>
            <a:r>
              <a:rPr lang="en-US" b="1" i="0" u="none" strike="noStrike" dirty="0">
                <a:solidFill>
                  <a:srgbClr val="002060"/>
                </a:solidFill>
                <a:effectLst/>
                <a:latin typeface="YAFNcq2TXWY 0"/>
              </a:rPr>
              <a:t>1-877-901-7848</a:t>
            </a:r>
          </a:p>
          <a:p>
            <a:pPr algn="ctr"/>
            <a:endParaRPr lang="en-US" b="1" dirty="0">
              <a:effectLst/>
            </a:endParaRPr>
          </a:p>
          <a:p>
            <a:pPr algn="ctr"/>
            <a:r>
              <a:rPr lang="en-US" b="1" dirty="0">
                <a:effectLst/>
              </a:rPr>
              <a:t>Additional Resources for IAFF members </a:t>
            </a:r>
            <a:r>
              <a:rPr lang="en-US" dirty="0">
                <a:solidFill>
                  <a:srgbClr val="002060"/>
                </a:solidFill>
                <a:latin typeface="YAFNcq2TXWY 0"/>
              </a:rPr>
              <a:t>: </a:t>
            </a:r>
            <a:r>
              <a:rPr lang="en-US" b="1" dirty="0">
                <a:solidFill>
                  <a:srgbClr val="002060"/>
                </a:solidFill>
                <a:latin typeface="YAFNcq2TXWY 0"/>
              </a:rPr>
              <a:t>IAFF.org/</a:t>
            </a:r>
            <a:r>
              <a:rPr lang="en-US" b="1" dirty="0" err="1">
                <a:solidFill>
                  <a:srgbClr val="002060"/>
                </a:solidFill>
                <a:latin typeface="YAFNcq2TXWY 0"/>
              </a:rPr>
              <a:t>fightcancer</a:t>
            </a:r>
            <a:r>
              <a:rPr lang="en-US" b="1" i="0" u="none" strike="noStrike" dirty="0">
                <a:solidFill>
                  <a:srgbClr val="002060"/>
                </a:solidFill>
                <a:effectLst/>
                <a:latin typeface="YAFNcq2TXWY 0"/>
              </a:rPr>
              <a:t> </a:t>
            </a:r>
          </a:p>
          <a:p>
            <a:pPr algn="ctr"/>
            <a:endParaRPr lang="en-US" dirty="0">
              <a:solidFill>
                <a:srgbClr val="002060"/>
              </a:solidFill>
              <a:effectLst/>
              <a:latin typeface="YAFNcq2TXWY 0"/>
            </a:endParaRPr>
          </a:p>
        </p:txBody>
      </p:sp>
      <p:sp>
        <p:nvSpPr>
          <p:cNvPr id="4" name="TextBox 3">
            <a:extLst>
              <a:ext uri="{FF2B5EF4-FFF2-40B4-BE49-F238E27FC236}">
                <a16:creationId xmlns:a16="http://schemas.microsoft.com/office/drawing/2014/main" id="{ACA4CAB2-48A3-D92E-C5E8-3EFD9CB00836}"/>
              </a:ext>
            </a:extLst>
          </p:cNvPr>
          <p:cNvSpPr txBox="1"/>
          <p:nvPr/>
        </p:nvSpPr>
        <p:spPr>
          <a:xfrm>
            <a:off x="172457" y="214996"/>
            <a:ext cx="9863260" cy="461665"/>
          </a:xfrm>
          <a:prstGeom prst="rect">
            <a:avLst/>
          </a:prstGeom>
          <a:noFill/>
        </p:spPr>
        <p:txBody>
          <a:bodyPr wrap="square">
            <a:spAutoFit/>
          </a:bodyPr>
          <a:lstStyle/>
          <a:p>
            <a:r>
              <a:rPr lang="en-US" sz="2400" b="1" dirty="0">
                <a:solidFill>
                  <a:srgbClr val="012169"/>
                </a:solidFill>
                <a:latin typeface="Arial" panose="020B0604020202020204" pitchFamily="34" charset="0"/>
              </a:rPr>
              <a:t>Support for IAFF Members and their Network</a:t>
            </a:r>
            <a:endParaRPr lang="en-US" sz="2400" b="1" dirty="0">
              <a:solidFill>
                <a:srgbClr val="012169"/>
              </a:solidFill>
            </a:endParaRPr>
          </a:p>
        </p:txBody>
      </p:sp>
      <p:pic>
        <p:nvPicPr>
          <p:cNvPr id="8" name="Picture 7">
            <a:extLst>
              <a:ext uri="{FF2B5EF4-FFF2-40B4-BE49-F238E27FC236}">
                <a16:creationId xmlns:a16="http://schemas.microsoft.com/office/drawing/2014/main" id="{80EC4FC0-12B6-8AEB-3AB8-8B43DCB1737D}"/>
              </a:ext>
            </a:extLst>
          </p:cNvPr>
          <p:cNvPicPr>
            <a:picLocks noChangeAspect="1"/>
          </p:cNvPicPr>
          <p:nvPr/>
        </p:nvPicPr>
        <p:blipFill>
          <a:blip r:embed="rId3"/>
          <a:stretch>
            <a:fillRect/>
          </a:stretch>
        </p:blipFill>
        <p:spPr>
          <a:xfrm>
            <a:off x="1437731" y="2301583"/>
            <a:ext cx="9035338" cy="4550206"/>
          </a:xfrm>
          <a:prstGeom prst="rect">
            <a:avLst/>
          </a:prstGeom>
        </p:spPr>
      </p:pic>
    </p:spTree>
    <p:extLst>
      <p:ext uri="{BB962C8B-B14F-4D97-AF65-F5344CB8AC3E}">
        <p14:creationId xmlns:p14="http://schemas.microsoft.com/office/powerpoint/2010/main" val="23850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B01FD-E130-81C6-94F9-D342573D8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CAA4B-D123-9452-F30A-B09C1A1AF3E8}"/>
              </a:ext>
            </a:extLst>
          </p:cNvPr>
          <p:cNvSpPr>
            <a:spLocks noGrp="1"/>
          </p:cNvSpPr>
          <p:nvPr>
            <p:ph type="title"/>
          </p:nvPr>
        </p:nvSpPr>
        <p:spPr>
          <a:xfrm>
            <a:off x="8829040" y="1493735"/>
            <a:ext cx="3362960" cy="1935266"/>
          </a:xfrm>
        </p:spPr>
        <p:txBody>
          <a:bodyPr/>
          <a:lstStyle/>
          <a:p>
            <a:r>
              <a:rPr lang="en-US" sz="1800" dirty="0">
                <a:effectLst/>
                <a:latin typeface="Calibri" panose="020F0502020204030204" pitchFamily="34" charset="0"/>
                <a:ea typeface="Calibri" panose="020F0502020204030204" pitchFamily="34" charset="0"/>
              </a:rPr>
              <a:t>The ACS Hope Lodge communities provide free lodging for cancer patients and their caregivers, removing financial burdens and improving access to the best care available. The Hope Lodge program also offers a supportive environment designed to improve the quality of life for cancer patients and their caregivers in over 35 communities. Where there is not an ACS Hope Lodge, ACS can help with free or reduced hotel rooms. </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rPr>
              <a:t>To inquire or schedule, call the ACS/IAFF helpline.</a:t>
            </a:r>
            <a:br>
              <a:rPr lang="en-US" sz="1800" dirty="0">
                <a:effectLst/>
                <a:latin typeface="Calibri" panose="020F0502020204030204" pitchFamily="34" charset="0"/>
                <a:ea typeface="Calibri" panose="020F0502020204030204" pitchFamily="34" charset="0"/>
              </a:rPr>
            </a:br>
            <a:endParaRPr lang="en-US" sz="1800" b="1" dirty="0">
              <a:latin typeface="Aharoni" panose="02010803020104030203" pitchFamily="2" charset="-79"/>
              <a:ea typeface="Source Code Pro" panose="020B0509030403020204" pitchFamily="49" charset="0"/>
              <a:cs typeface="Aharoni" panose="02010803020104030203" pitchFamily="2" charset="-79"/>
            </a:endParaRPr>
          </a:p>
        </p:txBody>
      </p:sp>
      <p:pic>
        <p:nvPicPr>
          <p:cNvPr id="4" name="Picture 3">
            <a:extLst>
              <a:ext uri="{FF2B5EF4-FFF2-40B4-BE49-F238E27FC236}">
                <a16:creationId xmlns:a16="http://schemas.microsoft.com/office/drawing/2014/main" id="{AF307C5C-F78B-FC30-F61A-3C9A3308F79A}"/>
              </a:ext>
            </a:extLst>
          </p:cNvPr>
          <p:cNvPicPr>
            <a:picLocks noChangeAspect="1"/>
          </p:cNvPicPr>
          <p:nvPr/>
        </p:nvPicPr>
        <p:blipFill rotWithShape="1">
          <a:blip r:embed="rId3"/>
          <a:srcRect r="2443"/>
          <a:stretch/>
        </p:blipFill>
        <p:spPr>
          <a:xfrm>
            <a:off x="-215864" y="0"/>
            <a:ext cx="8957967" cy="6858000"/>
          </a:xfrm>
          <a:prstGeom prst="rect">
            <a:avLst/>
          </a:prstGeom>
        </p:spPr>
      </p:pic>
      <p:pic>
        <p:nvPicPr>
          <p:cNvPr id="6" name="Picture 2" descr="Dallas Hope Lodge | Dallas TX Cancer Patient Lodging | American Cancer ...">
            <a:extLst>
              <a:ext uri="{FF2B5EF4-FFF2-40B4-BE49-F238E27FC236}">
                <a16:creationId xmlns:a16="http://schemas.microsoft.com/office/drawing/2014/main" id="{3512AAFB-18AD-A848-8670-5666522C0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583" y="4643335"/>
            <a:ext cx="3419417" cy="193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5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ED9342-ECDD-C8F2-8900-469CDD6B9F5A}"/>
            </a:ext>
          </a:extLst>
        </p:cNvPr>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35163-23B6-6FA2-D508-F3F887938106}"/>
              </a:ext>
            </a:extLst>
          </p:cNvPr>
          <p:cNvSpPr>
            <a:spLocks noGrp="1"/>
          </p:cNvSpPr>
          <p:nvPr>
            <p:ph type="title"/>
          </p:nvPr>
        </p:nvSpPr>
        <p:spPr>
          <a:xfrm>
            <a:off x="6392583" y="501651"/>
            <a:ext cx="4434720" cy="1716255"/>
          </a:xfrm>
        </p:spPr>
        <p:txBody>
          <a:bodyPr vert="horz" lIns="91440" tIns="45720" rIns="91440" bIns="45720" rtlCol="0" anchor="b">
            <a:normAutofit/>
          </a:bodyPr>
          <a:lstStyle/>
          <a:p>
            <a:r>
              <a:rPr lang="en-US" sz="4400" b="1" kern="1200" dirty="0">
                <a:latin typeface="Arial" panose="020B0604020202020204" pitchFamily="34" charset="0"/>
                <a:cs typeface="Arial" panose="020B0604020202020204" pitchFamily="34" charset="0"/>
              </a:rPr>
              <a:t>ACS Road to Recovery</a:t>
            </a:r>
          </a:p>
        </p:txBody>
      </p:sp>
      <p:sp>
        <p:nvSpPr>
          <p:cNvPr id="2061" name="Rectangle 206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Jerry Tirado Designs - Road To Recovery Campaign">
            <a:extLst>
              <a:ext uri="{FF2B5EF4-FFF2-40B4-BE49-F238E27FC236}">
                <a16:creationId xmlns:a16="http://schemas.microsoft.com/office/drawing/2014/main" id="{42CC5A60-EEFD-3F94-CC97-ABDDF70DB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7" r="6243"/>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erican Cancer Society in Search of More Chicago-Area Volunteer ...">
            <a:extLst>
              <a:ext uri="{FF2B5EF4-FFF2-40B4-BE49-F238E27FC236}">
                <a16:creationId xmlns:a16="http://schemas.microsoft.com/office/drawing/2014/main" id="{BDA3EE4D-4CE5-D2C6-9F33-6AB539F7AA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36" b="3"/>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A81395-0B9C-22D2-2E89-6D4D5953514F}"/>
              </a:ext>
            </a:extLst>
          </p:cNvPr>
          <p:cNvSpPr txBox="1"/>
          <p:nvPr/>
        </p:nvSpPr>
        <p:spPr>
          <a:xfrm>
            <a:off x="6392583" y="2645922"/>
            <a:ext cx="4434721" cy="3710427"/>
          </a:xfrm>
          <a:prstGeom prst="rect">
            <a:avLst/>
          </a:prstGeom>
        </p:spPr>
        <p:txBody>
          <a:bodyPr vert="horz" lIns="91440" tIns="45720" rIns="91440" bIns="45720" rtlCol="0" anchor="t">
            <a:normAutofit lnSpcReduction="10000"/>
          </a:bodyPr>
          <a:lstStyle/>
          <a:p>
            <a:pPr>
              <a:lnSpc>
                <a:spcPct val="90000"/>
              </a:lnSpc>
              <a:spcAft>
                <a:spcPts val="600"/>
              </a:spcAft>
            </a:pPr>
            <a:r>
              <a:rPr lang="en-US" sz="2000" b="0" i="0" dirty="0">
                <a:solidFill>
                  <a:schemeClr val="tx1">
                    <a:alpha val="80000"/>
                  </a:schemeClr>
                </a:solidFill>
                <a:effectLst/>
              </a:rPr>
              <a:t>The American Cancer Society Road To Recovery® program eases your burden by giving free rides to cancer-related medical appointments. Our trained volunteer drivers are happy to pick you up, take you to your appointment, and drop you off at home. All for free and all to make your days a little easier. Not having a ride shouldn’t stand between you and lifesaving treatment. </a:t>
            </a:r>
          </a:p>
          <a:p>
            <a:pPr>
              <a:lnSpc>
                <a:spcPct val="90000"/>
              </a:lnSpc>
              <a:spcAft>
                <a:spcPts val="600"/>
              </a:spcAft>
            </a:pPr>
            <a:endParaRPr lang="en-US" sz="2000" dirty="0">
              <a:solidFill>
                <a:schemeClr val="tx1">
                  <a:alpha val="80000"/>
                </a:schemeClr>
              </a:solidFill>
            </a:endParaRPr>
          </a:p>
          <a:p>
            <a:pPr>
              <a:lnSpc>
                <a:spcPct val="90000"/>
              </a:lnSpc>
              <a:spcAft>
                <a:spcPts val="600"/>
              </a:spcAft>
            </a:pPr>
            <a:r>
              <a:rPr lang="en-US" sz="2000" b="1" dirty="0">
                <a:effectLst/>
                <a:latin typeface="Calibri" panose="020F0502020204030204" pitchFamily="34" charset="0"/>
                <a:ea typeface="Calibri" panose="020F0502020204030204" pitchFamily="34" charset="0"/>
              </a:rPr>
              <a:t>To inquire or schedule, call the ACS/IAFF helpline.</a:t>
            </a:r>
            <a:endParaRPr lang="en-US" sz="2000" dirty="0">
              <a:solidFill>
                <a:schemeClr val="tx1">
                  <a:alpha val="80000"/>
                </a:schemeClr>
              </a:solidFill>
            </a:endParaRPr>
          </a:p>
        </p:txBody>
      </p:sp>
      <p:cxnSp>
        <p:nvCxnSpPr>
          <p:cNvPr id="2063" name="Straight Connector 206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24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2C26F2F51F454CBF882E1563B27096" ma:contentTypeVersion="15" ma:contentTypeDescription="Create a new document." ma:contentTypeScope="" ma:versionID="63c5d5189778fed0b9ee16dc120e5081">
  <xsd:schema xmlns:xsd="http://www.w3.org/2001/XMLSchema" xmlns:xs="http://www.w3.org/2001/XMLSchema" xmlns:p="http://schemas.microsoft.com/office/2006/metadata/properties" xmlns:ns3="0471d4e5-1604-4e09-88bd-85cca04b4c9c" xmlns:ns4="d132661e-e554-492e-9156-c124a67e4f47" targetNamespace="http://schemas.microsoft.com/office/2006/metadata/properties" ma:root="true" ma:fieldsID="cd44102076c7a9a5757a28b64c8d705f" ns3:_="" ns4:_="">
    <xsd:import namespace="0471d4e5-1604-4e09-88bd-85cca04b4c9c"/>
    <xsd:import namespace="d132661e-e554-492e-9156-c124a67e4f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1d4e5-1604-4e09-88bd-85cca04b4c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32661e-e554-492e-9156-c124a67e4f4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132661e-e554-492e-9156-c124a67e4f47" xsi:nil="true"/>
  </documentManagement>
</p:properties>
</file>

<file path=customXml/itemProps1.xml><?xml version="1.0" encoding="utf-8"?>
<ds:datastoreItem xmlns:ds="http://schemas.openxmlformats.org/officeDocument/2006/customXml" ds:itemID="{5B7ED6E1-5C4D-4EE1-B86B-F58526320897}">
  <ds:schemaRefs>
    <ds:schemaRef ds:uri="http://schemas.microsoft.com/sharepoint/v3/contenttype/forms"/>
  </ds:schemaRefs>
</ds:datastoreItem>
</file>

<file path=customXml/itemProps2.xml><?xml version="1.0" encoding="utf-8"?>
<ds:datastoreItem xmlns:ds="http://schemas.openxmlformats.org/officeDocument/2006/customXml" ds:itemID="{3D24F103-3853-4228-8C9F-7E5867478C9B}">
  <ds:schemaRefs>
    <ds:schemaRef ds:uri="0471d4e5-1604-4e09-88bd-85cca04b4c9c"/>
    <ds:schemaRef ds:uri="d132661e-e554-492e-9156-c124a67e4f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A44A3A-C57C-4B8C-B6BC-71BFF5224D3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d132661e-e554-492e-9156-c124a67e4f47"/>
    <ds:schemaRef ds:uri="http://schemas.microsoft.com/office/infopath/2007/PartnerControls"/>
    <ds:schemaRef ds:uri="http://purl.org/dc/elements/1.1/"/>
    <ds:schemaRef ds:uri="0471d4e5-1604-4e09-88bd-85cca04b4c9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20544</TotalTime>
  <Words>1051</Words>
  <Application>Microsoft Office PowerPoint</Application>
  <PresentationFormat>Widescreen</PresentationFormat>
  <Paragraphs>67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Aharoni</vt:lpstr>
      <vt:lpstr>Arial</vt:lpstr>
      <vt:lpstr>Calibri</vt:lpstr>
      <vt:lpstr>Calibri Light</vt:lpstr>
      <vt:lpstr>Helvetica</vt:lpstr>
      <vt:lpstr>Poppins</vt:lpstr>
      <vt:lpstr>Source Sans Pro</vt:lpstr>
      <vt:lpstr>YAFNcq2TXWY 0</vt:lpstr>
      <vt:lpstr>Office Theme</vt:lpstr>
      <vt:lpstr>PowerPoint Presentation</vt:lpstr>
      <vt:lpstr>IAFF &amp; ACS Partnership</vt:lpstr>
      <vt:lpstr>PowerPoint Presentation</vt:lpstr>
      <vt:lpstr>PowerPoint Presentation</vt:lpstr>
      <vt:lpstr>PowerPoint Presentation</vt:lpstr>
      <vt:lpstr>Our Shared Values and Experiences </vt:lpstr>
      <vt:lpstr>PowerPoint Presentation</vt:lpstr>
      <vt:lpstr>The ACS Hope Lodge communities provide free lodging for cancer patients and their caregivers, removing financial burdens and improving access to the best care available. The Hope Lodge program also offers a supportive environment designed to improve the quality of life for cancer patients and their caregivers in over 35 communities. Where there is not an ACS Hope Lodge, ACS can help with free or reduced hotel rooms.   To inquire or schedule, call the ACS/IAFF helpline. </vt:lpstr>
      <vt:lpstr>ACS Road to Recovery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LaToya Williams</dc:creator>
  <cp:lastModifiedBy>Kay Scott</cp:lastModifiedBy>
  <cp:revision>230</cp:revision>
  <dcterms:created xsi:type="dcterms:W3CDTF">2023-03-15T13:46:20Z</dcterms:created>
  <dcterms:modified xsi:type="dcterms:W3CDTF">2024-09-13T16:52:16Z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0x010100842C26F2F51F454CBF882E1563B27096</vt:lpwstr>
  </property>
</Properties>
</file>